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707" r:id="rId3"/>
  </p:sldMasterIdLst>
  <p:notesMasterIdLst>
    <p:notesMasterId r:id="rId18"/>
  </p:notesMasterIdLst>
  <p:handoutMasterIdLst>
    <p:handoutMasterId r:id="rId19"/>
  </p:handoutMasterIdLst>
  <p:sldIdLst>
    <p:sldId id="500" r:id="rId4"/>
    <p:sldId id="681" r:id="rId5"/>
    <p:sldId id="619" r:id="rId6"/>
    <p:sldId id="695" r:id="rId7"/>
    <p:sldId id="694" r:id="rId8"/>
    <p:sldId id="691" r:id="rId9"/>
    <p:sldId id="692" r:id="rId10"/>
    <p:sldId id="595" r:id="rId11"/>
    <p:sldId id="693" r:id="rId12"/>
    <p:sldId id="589" r:id="rId13"/>
    <p:sldId id="683" r:id="rId14"/>
    <p:sldId id="684" r:id="rId15"/>
    <p:sldId id="686" r:id="rId16"/>
    <p:sldId id="669" r:id="rId17"/>
  </p:sldIdLst>
  <p:sldSz cx="9144000" cy="6858000" type="screen4x3"/>
  <p:notesSz cx="666908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FBE02"/>
    <a:srgbClr val="006600"/>
    <a:srgbClr val="FFFF00"/>
    <a:srgbClr val="1867A8"/>
    <a:srgbClr val="977F29"/>
    <a:srgbClr val="0099CC"/>
    <a:srgbClr val="FF0000"/>
    <a:srgbClr val="CCECFF"/>
    <a:srgbClr val="0000FF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4" autoAdjust="0"/>
  </p:normalViewPr>
  <p:slideViewPr>
    <p:cSldViewPr>
      <p:cViewPr varScale="1">
        <p:scale>
          <a:sx n="63" d="100"/>
          <a:sy n="63" d="100"/>
        </p:scale>
        <p:origin x="-13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68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264" y="67"/>
      </p:cViewPr>
      <p:guideLst>
        <p:guide orient="horz" pos="3127"/>
        <p:guide pos="210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899085" cy="48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1" tIns="45357" rIns="90711" bIns="4535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0004" y="2"/>
            <a:ext cx="2899085" cy="48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1" tIns="45357" rIns="90711" bIns="4535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0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38544"/>
            <a:ext cx="2899085" cy="48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1" tIns="45357" rIns="90711" bIns="4535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0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0004" y="9438544"/>
            <a:ext cx="2899085" cy="48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1" tIns="45357" rIns="90711" bIns="4535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300C6186-0EDE-40B8-B9E9-58C7D1876089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xmlns="" val="1895356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2890137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5" tIns="46217" rIns="92435" bIns="46217" numCol="1" anchor="t" anchorCtr="0" compatLnSpc="1">
            <a:prstTxWarp prst="textNoShape">
              <a:avLst/>
            </a:prstTxWarp>
          </a:bodyPr>
          <a:lstStyle>
            <a:lvl1pPr defTabSz="924443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463" y="3"/>
            <a:ext cx="2890137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5" tIns="46217" rIns="92435" bIns="46217" numCol="1" anchor="t" anchorCtr="0" compatLnSpc="1">
            <a:prstTxWarp prst="textNoShape">
              <a:avLst/>
            </a:prstTxWarp>
          </a:bodyPr>
          <a:lstStyle>
            <a:lvl1pPr algn="r" defTabSz="924443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2950"/>
            <a:ext cx="4964112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613" y="4716194"/>
            <a:ext cx="5335867" cy="446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5" tIns="46217" rIns="92435" bIns="462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7766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5" tIns="46217" rIns="92435" bIns="46217" numCol="1" anchor="b" anchorCtr="0" compatLnSpc="1">
            <a:prstTxWarp prst="textNoShape">
              <a:avLst/>
            </a:prstTxWarp>
          </a:bodyPr>
          <a:lstStyle>
            <a:lvl1pPr defTabSz="924443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463" y="9427766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5" tIns="46217" rIns="92435" bIns="46217" numCol="1" anchor="b" anchorCtr="0" compatLnSpc="1">
            <a:prstTxWarp prst="textNoShape">
              <a:avLst/>
            </a:prstTxWarp>
          </a:bodyPr>
          <a:lstStyle>
            <a:lvl1pPr algn="r" defTabSz="923973" eaLnBrk="1" hangingPunct="1">
              <a:defRPr sz="1100"/>
            </a:lvl1pPr>
          </a:lstStyle>
          <a:p>
            <a:pPr>
              <a:defRPr/>
            </a:pPr>
            <a:fld id="{3D10FFA2-F2BF-4FE4-8FD5-83CED57DE1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8493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10FFA2-F2BF-4FE4-8FD5-83CED57DE1BB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93303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de-DE" dirty="0"/>
              <a:t>only sensor with signal output</a:t>
            </a:r>
          </a:p>
          <a:p>
            <a:pPr lvl="1" eaLnBrk="1" hangingPunct="1"/>
            <a:r>
              <a:rPr lang="en-US" altLang="de-DE" dirty="0"/>
              <a:t/>
            </a:r>
            <a:br>
              <a:rPr lang="en-US" altLang="de-DE" dirty="0"/>
            </a:br>
            <a:r>
              <a:rPr lang="en-US" altLang="de-DE" dirty="0"/>
              <a:t> (e.g. 4-20 mA, BCD, SDI-12)</a:t>
            </a:r>
          </a:p>
          <a:p>
            <a:pPr lvl="1" eaLnBrk="1" hangingPunct="1"/>
            <a:endParaRPr lang="en-US" altLang="de-DE" dirty="0"/>
          </a:p>
          <a:p>
            <a:pPr lvl="1" eaLnBrk="1" hangingPunct="1"/>
            <a:r>
              <a:rPr lang="en-US" altLang="de-DE" dirty="0"/>
              <a:t> with integrated data logger  and GSM / GPRS modem</a:t>
            </a:r>
          </a:p>
          <a:p>
            <a:pPr lvl="1" eaLnBrk="1" hangingPunct="1"/>
            <a:endParaRPr lang="en-US" altLang="de-DE" dirty="0"/>
          </a:p>
          <a:p>
            <a:pPr lvl="1" eaLnBrk="1" hangingPunct="1"/>
            <a:r>
              <a:rPr lang="en-US" altLang="de-DE" dirty="0"/>
              <a:t> with multilevel measurement  for reservoirs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10FFA2-F2BF-4FE4-8FD5-83CED57DE1BB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41292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newest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innovation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discharge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measring‘s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methods</a:t>
            </a:r>
            <a:r>
              <a:rPr lang="de-DE" baseline="0" dirty="0" smtClean="0"/>
              <a:t>: The </a:t>
            </a:r>
            <a:r>
              <a:rPr lang="de-DE" baseline="0" dirty="0" err="1" smtClean="0"/>
              <a:t>DischargeKeeper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1486B-764E-4C77-9E76-449FF72EF65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309858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6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MyriadPro-Bold"/>
              </a:rPr>
              <a:t>DischargeKeeper</a:t>
            </a:r>
            <a:r>
              <a:rPr lang="de-DE" sz="14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kern="1200" dirty="0" smtClean="0">
                <a:solidFill>
                  <a:srgbClr val="0C0C0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Berührungslose Messung des Fließgeschwindigkeitsprofils und Durchflusserfassung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6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MyriadPro-Bold"/>
              </a:rPr>
              <a:t>Besonderheiten</a:t>
            </a:r>
            <a:endParaRPr lang="de-DE" sz="1200" kern="1200" dirty="0" smtClean="0">
              <a:solidFill>
                <a:srgbClr val="0C0C0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0170" indent="-90170" algn="l">
              <a:lnSpc>
                <a:spcPct val="150000"/>
              </a:lnSpc>
              <a:spcAft>
                <a:spcPts val="0"/>
              </a:spcAft>
            </a:pPr>
            <a:r>
              <a:rPr lang="de-DE" sz="1200" kern="1200" dirty="0" smtClean="0">
                <a:solidFill>
                  <a:srgbClr val="0C0C0C"/>
                </a:solidFill>
                <a:latin typeface="Arial" panose="020B0604020202020204" pitchFamily="34" charset="0"/>
                <a:ea typeface="Calibri" panose="020F0502020204030204" pitchFamily="34" charset="0"/>
                <a:cs typeface="MyriadPro-Regular"/>
              </a:rPr>
              <a:t>• </a:t>
            </a:r>
            <a:r>
              <a:rPr lang="de-DE" sz="1200" b="0" kern="1200" dirty="0" smtClean="0">
                <a:solidFill>
                  <a:srgbClr val="0C0C0C"/>
                </a:solidFill>
                <a:latin typeface="Arial" panose="020B0604020202020204" pitchFamily="34" charset="0"/>
                <a:ea typeface="Calibri" panose="020F0502020204030204" pitchFamily="34" charset="0"/>
                <a:cs typeface="MyriadPro-Regular"/>
              </a:rPr>
              <a:t>Kamerabasiertes Messsystem zur direkten Erfassung des Fließgeschwindigkeitsprofils der Wasseroberfläche in natürlichen Fließgewässern, Abwasserkanälen und Rückhaltebecken</a:t>
            </a:r>
            <a:endParaRPr lang="de-DE" sz="1200" b="0" kern="1200" dirty="0" smtClean="0">
              <a:solidFill>
                <a:srgbClr val="0C0C0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de-DE" sz="1200" b="0" kern="1200" dirty="0" smtClean="0">
                <a:solidFill>
                  <a:srgbClr val="0C0C0C"/>
                </a:solidFill>
                <a:latin typeface="Arial" panose="020B0604020202020204" pitchFamily="34" charset="0"/>
                <a:ea typeface="Calibri" panose="020F0502020204030204" pitchFamily="34" charset="0"/>
                <a:cs typeface="MyriadPro-Regular"/>
              </a:rPr>
              <a:t>• Direkte Erfassung des Wasserstands</a:t>
            </a:r>
            <a:endParaRPr lang="de-DE" sz="1200" b="0" kern="1200" dirty="0" smtClean="0">
              <a:solidFill>
                <a:srgbClr val="0C0C0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de-DE" sz="1200" b="0" kern="1200" dirty="0" smtClean="0">
                <a:solidFill>
                  <a:srgbClr val="0C0C0C"/>
                </a:solidFill>
                <a:latin typeface="Arial" panose="020B0604020202020204" pitchFamily="34" charset="0"/>
                <a:ea typeface="Calibri" panose="020F0502020204030204" pitchFamily="34" charset="0"/>
                <a:cs typeface="MyriadPro-Regular"/>
              </a:rPr>
              <a:t>• Vor-Ort-Durchflusserfassung</a:t>
            </a:r>
          </a:p>
          <a:p>
            <a:pPr marL="82550" indent="-82550" algn="l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b="0" kern="1200" dirty="0" smtClean="0">
                <a:solidFill>
                  <a:srgbClr val="0C0C0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Kein Zufuhr von Tracern notwendig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1486B-764E-4C77-9E76-449FF72EF65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34889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10FFA2-F2BF-4FE4-8FD5-83CED57DE1B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5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73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531" indent="-282663" defTabSz="923973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692" indent="-226435" defTabSz="923973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6561" indent="-226435" defTabSz="923973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0949" indent="-226435" defTabSz="923973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8621" indent="-226435" defTabSz="92397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6293" indent="-226435" defTabSz="92397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3965" indent="-226435" defTabSz="92397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1636" indent="-226435" defTabSz="92397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09C0B2-CEBA-418B-976B-C2067E1248A3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613" y="4733213"/>
            <a:ext cx="5335867" cy="446675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 </a:t>
            </a:r>
            <a:r>
              <a:rPr lang="en-US" altLang="en-US" sz="1300" dirty="0">
                <a:latin typeface="Arial" panose="020B0604020202020204" pitchFamily="34" charset="0"/>
              </a:rPr>
              <a:t>SEBA Hydrometrie </a:t>
            </a:r>
            <a:r>
              <a:rPr lang="de-DE" altLang="en-US" sz="1300" dirty="0" err="1">
                <a:latin typeface="Arial" panose="020B0604020202020204" pitchFamily="34" charset="0"/>
              </a:rPr>
              <a:t>has</a:t>
            </a:r>
            <a:r>
              <a:rPr lang="de-DE" altLang="en-US" sz="1300" dirty="0">
                <a:latin typeface="Arial" panose="020B0604020202020204" pitchFamily="34" charset="0"/>
              </a:rPr>
              <a:t> an </a:t>
            </a:r>
            <a:r>
              <a:rPr lang="de-DE" altLang="en-US" sz="1300" b="1" dirty="0" err="1">
                <a:latin typeface="Arial" panose="020B0604020202020204" pitchFamily="34" charset="0"/>
              </a:rPr>
              <a:t>interdisciplinary</a:t>
            </a:r>
            <a:r>
              <a:rPr lang="de-DE" altLang="en-US" sz="1300" b="1" dirty="0">
                <a:latin typeface="Arial" panose="020B0604020202020204" pitchFamily="34" charset="0"/>
              </a:rPr>
              <a:t> </a:t>
            </a:r>
            <a:r>
              <a:rPr lang="de-DE" altLang="en-US" sz="1300" b="1" dirty="0" err="1">
                <a:latin typeface="Arial" panose="020B0604020202020204" pitchFamily="34" charset="0"/>
              </a:rPr>
              <a:t>team</a:t>
            </a:r>
            <a:r>
              <a:rPr lang="de-DE" altLang="en-US" sz="1300" b="1" dirty="0">
                <a:latin typeface="Arial" panose="020B0604020202020204" pitchFamily="34" charset="0"/>
              </a:rPr>
              <a:t>  </a:t>
            </a:r>
            <a:r>
              <a:rPr lang="en-GB" altLang="en-US" sz="1300" dirty="0">
                <a:latin typeface="Arial" panose="020B0604020202020204" pitchFamily="34" charset="0"/>
              </a:rPr>
              <a:t>oft highly experienced professionals, e.g. such as electrical / mechanical- / IT-software / hardware engineers</a:t>
            </a:r>
            <a:r>
              <a:rPr lang="en-GB" altLang="en-US" dirty="0" smtClean="0">
                <a:latin typeface="Arial" panose="020B0604020202020204" pitchFamily="34" charset="0"/>
              </a:rPr>
              <a:t>. </a:t>
            </a:r>
          </a:p>
          <a:p>
            <a:pPr eaLnBrk="1" hangingPunct="1"/>
            <a:endParaRPr lang="en-GB" altLang="en-US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 sz="1300" dirty="0">
                <a:latin typeface="Arial" panose="020B0604020202020204" pitchFamily="34" charset="0"/>
              </a:rPr>
              <a:t>Short administrative channels</a:t>
            </a:r>
          </a:p>
          <a:p>
            <a:pPr eaLnBrk="1" hangingPunct="1"/>
            <a:endParaRPr lang="en-GB" altLang="en-US" sz="1300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 sz="1300" b="1" dirty="0">
                <a:latin typeface="Arial" panose="020B0604020202020204" pitchFamily="34" charset="0"/>
              </a:rPr>
              <a:t>Privately owned company  </a:t>
            </a:r>
            <a:r>
              <a:rPr lang="en-GB" altLang="en-US" sz="1300" dirty="0">
                <a:latin typeface="Arial" panose="020B0604020202020204" pitchFamily="34" charset="0"/>
              </a:rPr>
              <a:t>/ no pressure from shareholders.</a:t>
            </a:r>
          </a:p>
          <a:p>
            <a:pPr eaLnBrk="1" hangingPunct="1"/>
            <a:r>
              <a:rPr lang="en-GB" altLang="en-US" sz="1300" dirty="0">
                <a:latin typeface="Arial" panose="020B0604020202020204" pitchFamily="34" charset="0"/>
              </a:rPr>
              <a:t>Very flexible to respond </a:t>
            </a:r>
            <a:r>
              <a:rPr lang="en-GB" altLang="en-US" sz="1300" b="1" dirty="0">
                <a:latin typeface="Arial" panose="020B0604020202020204" pitchFamily="34" charset="0"/>
              </a:rPr>
              <a:t>to special requirements </a:t>
            </a:r>
            <a:r>
              <a:rPr lang="en-GB" altLang="en-US" sz="1300" dirty="0">
                <a:latin typeface="Arial" panose="020B0604020202020204" pitchFamily="34" charset="0"/>
              </a:rPr>
              <a:t>form clients </a:t>
            </a:r>
          </a:p>
          <a:p>
            <a:pPr eaLnBrk="1" hangingPunct="1"/>
            <a:endParaRPr lang="en-GB" altLang="en-US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300" dirty="0">
                <a:latin typeface="Arial" panose="020B0604020202020204" pitchFamily="34" charset="0"/>
              </a:rPr>
              <a:t>Equipment &amp; software design + production all “under one roof”</a:t>
            </a:r>
            <a:endParaRPr lang="de-DE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130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Data logger for the storage and data transmission of analogue and digital values</a:t>
            </a:r>
          </a:p>
          <a:p>
            <a:pPr eaLnBrk="1" hangingPunct="1"/>
            <a:r>
              <a:rPr lang="de-DE" altLang="de-DE" b="1" dirty="0"/>
              <a:t>Interfaces:   RS232,  RS485</a:t>
            </a:r>
          </a:p>
          <a:p>
            <a:pPr eaLnBrk="1" hangingPunct="1"/>
            <a:r>
              <a:rPr lang="de-DE" altLang="de-DE" b="1" dirty="0"/>
              <a:t>Inputs:</a:t>
            </a:r>
          </a:p>
          <a:p>
            <a:pPr eaLnBrk="1" hangingPunct="1"/>
            <a:r>
              <a:rPr lang="de-DE" altLang="de-DE" i="1" dirty="0"/>
              <a:t>RS485 </a:t>
            </a:r>
            <a:r>
              <a:rPr lang="de-DE" altLang="de-DE" i="1" dirty="0" err="1"/>
              <a:t>sensor</a:t>
            </a:r>
            <a:r>
              <a:rPr lang="de-DE" altLang="de-DE" i="1" dirty="0"/>
              <a:t> </a:t>
            </a:r>
            <a:r>
              <a:rPr lang="de-DE" altLang="de-DE" i="1" dirty="0" err="1"/>
              <a:t>interface</a:t>
            </a:r>
            <a:endParaRPr lang="de-DE" altLang="de-DE" i="1" dirty="0"/>
          </a:p>
          <a:p>
            <a:pPr eaLnBrk="1" hangingPunct="1"/>
            <a:r>
              <a:rPr lang="de-DE" altLang="de-DE" i="1" dirty="0"/>
              <a:t>SDI 12 </a:t>
            </a:r>
            <a:r>
              <a:rPr lang="de-DE" altLang="de-DE" i="1" dirty="0" err="1"/>
              <a:t>sensor</a:t>
            </a:r>
            <a:r>
              <a:rPr lang="de-DE" altLang="de-DE" i="1" dirty="0"/>
              <a:t>  </a:t>
            </a:r>
            <a:r>
              <a:rPr lang="de-DE" altLang="de-DE" i="1" dirty="0" err="1"/>
              <a:t>interface</a:t>
            </a:r>
            <a:r>
              <a:rPr lang="de-DE" altLang="de-DE" i="1" dirty="0"/>
              <a:t> optional</a:t>
            </a:r>
          </a:p>
          <a:p>
            <a:pPr eaLnBrk="1" hangingPunct="1"/>
            <a:r>
              <a:rPr lang="de-DE" altLang="de-DE" i="1" dirty="0"/>
              <a:t>2 </a:t>
            </a:r>
            <a:r>
              <a:rPr lang="de-DE" altLang="de-DE" i="1" dirty="0" err="1"/>
              <a:t>contact</a:t>
            </a:r>
            <a:r>
              <a:rPr lang="de-DE" altLang="de-DE" i="1" dirty="0"/>
              <a:t> </a:t>
            </a:r>
            <a:r>
              <a:rPr lang="de-DE" altLang="de-DE" i="1" dirty="0" err="1"/>
              <a:t>inputs</a:t>
            </a:r>
            <a:endParaRPr lang="de-DE" altLang="de-DE" i="1" dirty="0"/>
          </a:p>
          <a:p>
            <a:pPr eaLnBrk="1" hangingPunct="1"/>
            <a:r>
              <a:rPr lang="de-DE" altLang="de-DE" i="1" dirty="0"/>
              <a:t>2 </a:t>
            </a:r>
            <a:r>
              <a:rPr lang="de-DE" altLang="de-DE" i="1" dirty="0" err="1"/>
              <a:t>analogue</a:t>
            </a:r>
            <a:r>
              <a:rPr lang="de-DE" altLang="de-DE" i="1" dirty="0"/>
              <a:t> </a:t>
            </a:r>
            <a:r>
              <a:rPr lang="de-DE" altLang="de-DE" i="1" dirty="0" err="1"/>
              <a:t>inputs</a:t>
            </a:r>
            <a:r>
              <a:rPr lang="de-DE" altLang="de-DE" i="1" dirty="0"/>
              <a:t> </a:t>
            </a:r>
            <a:r>
              <a:rPr lang="de-DE" altLang="de-DE" i="1" dirty="0" err="1"/>
              <a:t>as</a:t>
            </a:r>
            <a:r>
              <a:rPr lang="de-DE" altLang="de-DE" i="1" dirty="0"/>
              <a:t> </a:t>
            </a:r>
            <a:r>
              <a:rPr lang="de-DE" altLang="de-DE" i="1" dirty="0" err="1"/>
              <a:t>standart</a:t>
            </a:r>
            <a:endParaRPr lang="en-GB" altLang="de-DE" sz="1400" dirty="0"/>
          </a:p>
          <a:p>
            <a:r>
              <a:rPr lang="en-GB" altLang="de-DE" sz="1400" dirty="0"/>
              <a:t>LC-Display</a:t>
            </a:r>
          </a:p>
          <a:p>
            <a:r>
              <a:rPr lang="en-GB" altLang="de-DE" sz="1400" dirty="0"/>
              <a:t>Functional Keys for easy operation</a:t>
            </a:r>
          </a:p>
          <a:p>
            <a:r>
              <a:rPr lang="en-GB" altLang="de-DE" sz="1400" dirty="0"/>
              <a:t>Storage of up to 4 MB, 280.000 values</a:t>
            </a:r>
          </a:p>
          <a:p>
            <a:r>
              <a:rPr lang="en-GB" altLang="de-DE" sz="1400" dirty="0"/>
              <a:t>High data security  </a:t>
            </a:r>
            <a:r>
              <a:rPr lang="de-DE" altLang="de-DE" sz="1400" dirty="0" err="1"/>
              <a:t>low</a:t>
            </a:r>
            <a:r>
              <a:rPr lang="de-DE" altLang="de-DE" sz="1400" dirty="0"/>
              <a:t> power </a:t>
            </a:r>
            <a:r>
              <a:rPr lang="de-DE" altLang="de-DE" sz="1400" dirty="0" err="1"/>
              <a:t>consumption</a:t>
            </a:r>
            <a:endParaRPr lang="de-DE" altLang="de-DE" sz="1400" dirty="0"/>
          </a:p>
          <a:p>
            <a:r>
              <a:rPr lang="en-GB" altLang="de-DE" sz="1400" dirty="0"/>
              <a:t>Additional inputs possible with external module (Met-Controller)</a:t>
            </a:r>
          </a:p>
          <a:p>
            <a:r>
              <a:rPr lang="en-GB" altLang="de-DE" sz="1400" dirty="0"/>
              <a:t>Time server synchronisation </a:t>
            </a:r>
          </a:p>
          <a:p>
            <a:r>
              <a:rPr lang="en-GB" altLang="de-DE" sz="1400" dirty="0"/>
              <a:t>Protection class IP 65</a:t>
            </a:r>
          </a:p>
          <a:p>
            <a:r>
              <a:rPr lang="en-GB" altLang="de-DE" sz="1400" dirty="0"/>
              <a:t>Operating temperature -30C-……..+ 70C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10FFA2-F2BF-4FE4-8FD5-83CED57DE1BB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14853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anose="020B0604020202020204" pitchFamily="34" charset="0"/>
            </a:endParaRPr>
          </a:p>
        </p:txBody>
      </p:sp>
      <p:sp>
        <p:nvSpPr>
          <p:cNvPr id="1013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D91688-6BF5-485B-ABCD-1AD8665CDFA7}" type="slidenum">
              <a:rPr lang="en-US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28231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69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7444" indent="-271869" defTabSz="88869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400" indent="-217788" defTabSz="88869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5975" indent="-217788" defTabSz="88869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3011" indent="-217788" defTabSz="88869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83971" indent="-217788" defTabSz="88869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04929" indent="-217788" defTabSz="88869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25887" indent="-217788" defTabSz="88869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46845" indent="-217788" defTabSz="88869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CDFD2D-E60A-4D69-8C52-2303C337AE6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15718" indent="-315718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de-DE" sz="1100" kern="0" dirty="0"/>
              <a:t>Extra </a:t>
            </a:r>
            <a:r>
              <a:rPr lang="de-DE" sz="1100" kern="0" dirty="0" err="1"/>
              <a:t>slim</a:t>
            </a:r>
            <a:r>
              <a:rPr lang="de-DE" sz="1100" kern="0" dirty="0"/>
              <a:t> </a:t>
            </a:r>
            <a:r>
              <a:rPr lang="de-DE" sz="1100" kern="0" dirty="0" err="1"/>
              <a:t>data</a:t>
            </a:r>
            <a:r>
              <a:rPr lang="de-DE" sz="1100" kern="0" dirty="0"/>
              <a:t> </a:t>
            </a:r>
            <a:r>
              <a:rPr lang="de-DE" sz="1100" kern="0" dirty="0" err="1"/>
              <a:t>transmission</a:t>
            </a:r>
            <a:r>
              <a:rPr lang="de-DE" sz="1100" kern="0" dirty="0"/>
              <a:t> </a:t>
            </a:r>
            <a:r>
              <a:rPr lang="de-DE" sz="1100" kern="0" dirty="0" err="1"/>
              <a:t>system</a:t>
            </a:r>
            <a:r>
              <a:rPr lang="de-DE" sz="1100" kern="0" dirty="0"/>
              <a:t>  </a:t>
            </a:r>
            <a:br>
              <a:rPr lang="de-DE" sz="1100" kern="0" dirty="0"/>
            </a:br>
            <a:r>
              <a:rPr lang="de-DE" sz="1100" kern="0" dirty="0" err="1"/>
              <a:t>for</a:t>
            </a:r>
            <a:r>
              <a:rPr lang="de-DE" sz="1100" kern="0" dirty="0"/>
              <a:t> </a:t>
            </a:r>
            <a:r>
              <a:rPr lang="de-DE" sz="1100" kern="0" dirty="0" err="1"/>
              <a:t>observation</a:t>
            </a:r>
            <a:r>
              <a:rPr lang="de-DE" sz="1100" kern="0" dirty="0"/>
              <a:t> </a:t>
            </a:r>
            <a:r>
              <a:rPr lang="de-DE" sz="1100" kern="0" dirty="0" err="1"/>
              <a:t>wells</a:t>
            </a:r>
            <a:r>
              <a:rPr lang="de-DE" sz="1100" kern="0" dirty="0"/>
              <a:t> </a:t>
            </a:r>
            <a:r>
              <a:rPr lang="de-DE" sz="1100" kern="0" dirty="0" err="1"/>
              <a:t>of</a:t>
            </a:r>
            <a:r>
              <a:rPr lang="de-DE" sz="1100" kern="0" dirty="0"/>
              <a:t> 1 ½ “</a:t>
            </a:r>
          </a:p>
          <a:p>
            <a:pPr marL="315718" indent="-315718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de-DE" sz="1100" kern="0" dirty="0"/>
          </a:p>
          <a:p>
            <a:pPr marL="315718" indent="-315718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de-DE" sz="1100" kern="0" dirty="0"/>
              <a:t>Data </a:t>
            </a:r>
            <a:r>
              <a:rPr lang="de-DE" sz="1100" kern="0" dirty="0" err="1"/>
              <a:t>transmission</a:t>
            </a:r>
            <a:r>
              <a:rPr lang="de-DE" sz="1100" kern="0" dirty="0"/>
              <a:t> via GSM/GPRS </a:t>
            </a:r>
            <a:r>
              <a:rPr lang="de-DE" sz="1100" kern="0" dirty="0" err="1"/>
              <a:t>network</a:t>
            </a:r>
            <a:r>
              <a:rPr lang="de-DE" sz="1100" kern="0" dirty="0"/>
              <a:t>:</a:t>
            </a:r>
          </a:p>
          <a:p>
            <a:pPr marL="315718" indent="-315718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de-DE" sz="1100" kern="0" dirty="0"/>
          </a:p>
          <a:p>
            <a:pPr marL="1052396" lvl="2" indent="-21048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de-DE" sz="1100" kern="0" dirty="0" err="1"/>
              <a:t>Automatic</a:t>
            </a:r>
            <a:r>
              <a:rPr lang="de-DE" sz="1100" kern="0" dirty="0"/>
              <a:t> </a:t>
            </a:r>
            <a:r>
              <a:rPr lang="de-DE" sz="1100" kern="0" dirty="0" err="1"/>
              <a:t>data</a:t>
            </a:r>
            <a:r>
              <a:rPr lang="de-DE" sz="1100" kern="0" dirty="0"/>
              <a:t> </a:t>
            </a:r>
            <a:r>
              <a:rPr lang="de-DE" sz="1100" kern="0" dirty="0" err="1"/>
              <a:t>retrieval</a:t>
            </a:r>
            <a:endParaRPr lang="de-DE" sz="1100" kern="0" dirty="0"/>
          </a:p>
          <a:p>
            <a:pPr marL="1052396" lvl="2" indent="-21048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de-DE" sz="1100" kern="0" dirty="0"/>
              <a:t>Data push </a:t>
            </a:r>
            <a:r>
              <a:rPr lang="de-DE" sz="1100" kern="0" dirty="0" err="1"/>
              <a:t>to</a:t>
            </a:r>
            <a:r>
              <a:rPr lang="de-DE" sz="1100" kern="0" dirty="0"/>
              <a:t> FTP </a:t>
            </a:r>
            <a:r>
              <a:rPr lang="de-DE" sz="1100" kern="0" dirty="0" err="1"/>
              <a:t>servers</a:t>
            </a:r>
            <a:endParaRPr lang="de-DE" sz="1100" kern="0" dirty="0"/>
          </a:p>
          <a:p>
            <a:pPr marL="1052396" lvl="2" indent="-21048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de-DE" sz="1100" kern="0" dirty="0"/>
              <a:t>SMS </a:t>
            </a:r>
            <a:r>
              <a:rPr lang="de-DE" sz="1100" kern="0" dirty="0" err="1"/>
              <a:t>data</a:t>
            </a:r>
            <a:r>
              <a:rPr lang="de-DE" sz="1100" kern="0" dirty="0"/>
              <a:t> </a:t>
            </a:r>
            <a:r>
              <a:rPr lang="de-DE" sz="1100" kern="0" dirty="0" err="1"/>
              <a:t>transmission</a:t>
            </a:r>
            <a:endParaRPr lang="de-DE" sz="1100" kern="0" dirty="0"/>
          </a:p>
          <a:p>
            <a:pPr marL="1052396" lvl="2" indent="-21048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de-DE" sz="1100" kern="0" dirty="0"/>
              <a:t>SMS Alarm</a:t>
            </a:r>
          </a:p>
          <a:p>
            <a:pPr marL="1052396" lvl="2" indent="-21048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de-DE" sz="1100" kern="0" dirty="0"/>
          </a:p>
          <a:p>
            <a:pPr marL="315718" indent="-315718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de-DE" sz="1100" kern="0" dirty="0"/>
              <a:t>Time-Server </a:t>
            </a:r>
            <a:r>
              <a:rPr lang="de-DE" sz="1100" kern="0" dirty="0" err="1"/>
              <a:t>synchronisation</a:t>
            </a:r>
            <a:endParaRPr lang="de-DE" sz="1100" kern="0" dirty="0"/>
          </a:p>
          <a:p>
            <a:pPr marL="315718" indent="-315718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de-DE" sz="1100" kern="0" dirty="0"/>
          </a:p>
          <a:p>
            <a:pPr marL="315718" indent="-315718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de-DE" sz="1100" kern="0" dirty="0"/>
              <a:t>Memory 280.000 </a:t>
            </a:r>
            <a:r>
              <a:rPr lang="de-DE" sz="1100" kern="0" dirty="0" err="1"/>
              <a:t>values</a:t>
            </a:r>
            <a:r>
              <a:rPr lang="de-DE" sz="1100" kern="0" dirty="0"/>
              <a:t>, </a:t>
            </a:r>
            <a:r>
              <a:rPr lang="de-DE" sz="1100" kern="0" dirty="0" err="1"/>
              <a:t>up</a:t>
            </a:r>
            <a:r>
              <a:rPr lang="de-DE" sz="1100" kern="0" dirty="0"/>
              <a:t> </a:t>
            </a:r>
            <a:r>
              <a:rPr lang="de-DE" sz="1100" kern="0" dirty="0" err="1"/>
              <a:t>to</a:t>
            </a:r>
            <a:r>
              <a:rPr lang="de-DE" sz="1100" kern="0" dirty="0"/>
              <a:t> 32 </a:t>
            </a:r>
            <a:r>
              <a:rPr lang="de-DE" sz="1100" kern="0" dirty="0" err="1"/>
              <a:t>channels</a:t>
            </a:r>
            <a:endParaRPr lang="de-DE" sz="1100" kern="0" dirty="0"/>
          </a:p>
          <a:p>
            <a:endParaRPr lang="de-DE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1001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anose="020B0604020202020204" pitchFamily="34" charset="0"/>
            </a:endParaRPr>
          </a:p>
        </p:txBody>
      </p:sp>
      <p:sp>
        <p:nvSpPr>
          <p:cNvPr id="1116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EC8E88-2B80-4408-884B-9B2E0452D27C}" type="slidenum">
              <a:rPr lang="en-US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11118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anose="020B0604020202020204" pitchFamily="34" charset="0"/>
            </a:endParaRPr>
          </a:p>
        </p:txBody>
      </p:sp>
      <p:sp>
        <p:nvSpPr>
          <p:cNvPr id="1126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93A1E1-EE3E-4467-96D5-002EBC981DAC}" type="slidenum">
              <a:rPr lang="en-US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430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dirty="0" err="1"/>
              <a:t>Here</a:t>
            </a:r>
            <a:r>
              <a:rPr lang="de-DE" altLang="de-DE" dirty="0"/>
              <a:t> just an overview </a:t>
            </a:r>
            <a:r>
              <a:rPr lang="de-DE" altLang="de-DE" dirty="0" err="1"/>
              <a:t>about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available</a:t>
            </a:r>
            <a:r>
              <a:rPr lang="de-DE" altLang="de-DE" dirty="0"/>
              <a:t> </a:t>
            </a:r>
            <a:r>
              <a:rPr lang="de-DE" altLang="de-DE" dirty="0" err="1"/>
              <a:t>options</a:t>
            </a:r>
            <a:endParaRPr lang="de-DE" altLang="de-DE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10FFA2-F2BF-4FE4-8FD5-83CED57DE1BB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694658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881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14291" indent="-274605" defTabSz="915881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098421" indent="-219050" defTabSz="915881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538107" indent="-219050" defTabSz="915881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977793" indent="-219050" defTabSz="915881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434939" indent="-219050" defTabSz="915881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892084" indent="-219050" defTabSz="915881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349231" indent="-219050" defTabSz="915881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06377" indent="-219050" defTabSz="915881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31A657D1-6C4E-463B-A571-2F7AA69BC454}" type="slidenum">
              <a:rPr lang="de-DE" altLang="de-DE" sz="1200" b="0">
                <a:solidFill>
                  <a:srgbClr val="000000"/>
                </a:solidFill>
                <a:latin typeface="Tahoma" panose="020B0604030504040204" pitchFamily="34" charset="0"/>
              </a:rPr>
              <a:pPr/>
              <a:t>9</a:t>
            </a:fld>
            <a:endParaRPr lang="de-DE" altLang="de-DE" sz="1200" b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77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8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615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506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4339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0569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112713"/>
            <a:ext cx="6946900" cy="54768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6738" y="1131888"/>
            <a:ext cx="8020050" cy="4297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80710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00800" y="6096000"/>
            <a:ext cx="1365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mtClean="0"/>
              <a:t>www.company.com</a:t>
            </a:r>
            <a:endParaRPr lang="fr-FR" smtClean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7025" y="546100"/>
            <a:ext cx="1143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600" smtClean="0"/>
              <a:t>Company LOGO</a:t>
            </a:r>
            <a:endParaRPr lang="fr-FR" sz="1600" smtClean="0"/>
          </a:p>
        </p:txBody>
      </p:sp>
      <p:pic>
        <p:nvPicPr>
          <p:cNvPr id="5" name="Picture 4" descr="circle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19304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_seb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25" y="6215063"/>
            <a:ext cx="12255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itelzeil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55575" y="0"/>
            <a:ext cx="7312025" cy="617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txBody>
          <a:bodyPr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4067224931"/>
      </p:ext>
    </p:extLst>
  </p:cSld>
  <p:clrMapOvr>
    <a:masterClrMapping/>
  </p:clrMapOvr>
  <p:transition spd="med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2101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0790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039409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5802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086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8755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6272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70589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879238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126968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9036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6168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6929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1775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794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64427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3073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130371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3676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2032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8375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04499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89998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085216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1513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122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87714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1219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712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860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1261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8623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60030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6444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hlinkClick r:id="" action="ppaction://noaction" highlightClick="1"/>
            <a:hlinkHover r:id="" action="ppaction://noaction" highlightClick="1"/>
          </p:cNvPr>
          <p:cNvPicPr>
            <a:picLocks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4413" y="6561138"/>
            <a:ext cx="2047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7" descr="seba01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06375"/>
            <a:ext cx="11001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8" descr="seba0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63" y="203200"/>
            <a:ext cx="2873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706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hlinkClick r:id="" action="ppaction://noaction" highlightClick="1"/>
            <a:hlinkHover r:id="" action="ppaction://noaction" highlightClick="1"/>
          </p:cNvPr>
          <p:cNvPicPr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4413" y="6561138"/>
            <a:ext cx="2047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7" descr="seba01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06375"/>
            <a:ext cx="11001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8" descr="seba0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63" y="203200"/>
            <a:ext cx="2873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181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hlinkClick r:id="" action="ppaction://noaction" highlightClick="1"/>
            <a:hlinkHover r:id="" action="ppaction://noaction" highlightClick="1"/>
          </p:cNvPr>
          <p:cNvPicPr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4413" y="6561138"/>
            <a:ext cx="2047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7" descr="seba01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06375"/>
            <a:ext cx="11001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8" descr="seba0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63" y="203200"/>
            <a:ext cx="2873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127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slide" Target="slide14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" Target="slide14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10" Type="http://schemas.openxmlformats.org/officeDocument/2006/relationships/image" Target="../media/image30.png"/><Relationship Id="rId4" Type="http://schemas.openxmlformats.org/officeDocument/2006/relationships/slide" Target="slide4.xm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slide" Target="slide10.xml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2.xm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2.wdp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223" y="3312106"/>
            <a:ext cx="2362200" cy="15494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8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09600" y="1074686"/>
            <a:ext cx="796455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</a:rPr>
              <a:t>SEBA Hydrometrie GmbH &amp; Co. </a:t>
            </a:r>
            <a:r>
              <a:rPr 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</a:rPr>
              <a:t>KG</a:t>
            </a:r>
            <a:endParaRPr lang="en-US" sz="3200" dirty="0">
              <a:solidFill>
                <a:schemeClr val="bg1"/>
              </a:solidFill>
              <a:latin typeface="Arial" charset="0"/>
            </a:endParaRPr>
          </a:p>
          <a:p>
            <a:pPr marL="342900" indent="-342900" algn="ctr" eaLnBrk="1" hangingPunct="1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Arial" charset="0"/>
              </a:rPr>
              <a:t>State of the Art Technology in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</a:rPr>
              <a:t>Hydrometry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pic>
        <p:nvPicPr>
          <p:cNvPr id="4100" name="Picture 78" descr="X:\Vogel\!_AOSTA\PIC00013Aymervill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799" y="3312106"/>
            <a:ext cx="2063750" cy="15478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1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6911" y="3313694"/>
            <a:ext cx="2438400" cy="15478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Rectangle 4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438400" y="5257562"/>
            <a:ext cx="449738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latin typeface="Arial Narrow" panose="020B0606020202030204" pitchFamily="34" charset="0"/>
              </a:rPr>
              <a:t>  </a:t>
            </a:r>
            <a:r>
              <a:rPr lang="en-US" altLang="en-US" sz="2400" dirty="0" smtClean="0">
                <a:latin typeface="Arial Narrow" panose="020B0606020202030204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presented by </a:t>
            </a:r>
            <a:endParaRPr lang="en-US" altLang="en-US" sz="24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Jens </a:t>
            </a:r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Petry </a:t>
            </a:r>
            <a:b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alt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" y="838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de-DE" altLang="de-DE" sz="2800" dirty="0" smtClean="0">
                <a:solidFill>
                  <a:schemeClr val="bg1"/>
                </a:solidFill>
              </a:rPr>
              <a:t>PS-Light-2  </a:t>
            </a:r>
            <a:r>
              <a:rPr lang="de-DE" altLang="de-DE" sz="2400" dirty="0" err="1" smtClean="0">
                <a:solidFill>
                  <a:srgbClr val="FFFF00"/>
                </a:solidFill>
              </a:rPr>
              <a:t>Bubbler</a:t>
            </a:r>
            <a:r>
              <a:rPr lang="de-DE" altLang="de-DE" sz="2400" dirty="0" smtClean="0">
                <a:solidFill>
                  <a:srgbClr val="FFFF00"/>
                </a:solidFill>
              </a:rPr>
              <a:t> System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>
          <a:xfrm>
            <a:off x="60325" y="1390650"/>
            <a:ext cx="5484813" cy="30734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­"/>
              <a:defRPr/>
            </a:pPr>
            <a:r>
              <a:rPr lang="en-US" altLang="de-DE" sz="2000" kern="0" dirty="0" smtClean="0">
                <a:solidFill>
                  <a:schemeClr val="bg1">
                    <a:lumMod val="95000"/>
                  </a:schemeClr>
                </a:solidFill>
              </a:rPr>
              <a:t>Economic measuring system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­"/>
              <a:defRPr/>
            </a:pPr>
            <a:r>
              <a:rPr lang="en-US" altLang="de-DE" sz="2000" kern="0" dirty="0" smtClean="0">
                <a:solidFill>
                  <a:schemeClr val="bg1">
                    <a:lumMod val="95000"/>
                  </a:schemeClr>
                </a:solidFill>
              </a:rPr>
              <a:t>Highly precise and robust by drift-free sensing due to automatic 0-point calibration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­"/>
              <a:defRPr/>
            </a:pPr>
            <a:r>
              <a:rPr lang="en-US" altLang="de-DE" sz="2000" kern="0" dirty="0" smtClean="0">
                <a:solidFill>
                  <a:schemeClr val="bg1">
                    <a:lumMod val="95000"/>
                  </a:schemeClr>
                </a:solidFill>
              </a:rPr>
              <a:t>Low energy consumption due to intelligent pump control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de-DE" sz="2000" kern="0" dirty="0" smtClean="0">
              <a:solidFill>
                <a:schemeClr val="bg1">
                  <a:lumMod val="9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de-DE" kern="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0964" name="Rectangle 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04800" y="325076"/>
            <a:ext cx="4032250" cy="457200"/>
          </a:xfrm>
          <a:prstGeom prst="rect">
            <a:avLst/>
          </a:prstGeom>
          <a:solidFill>
            <a:srgbClr val="99CC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Sensor and Logger Systems</a:t>
            </a:r>
            <a:endParaRPr lang="en-US" altLang="en-US" sz="2400" u="sng" dirty="0">
              <a:solidFill>
                <a:schemeClr val="bg1"/>
              </a:solidFill>
            </a:endParaRPr>
          </a:p>
        </p:txBody>
      </p:sp>
      <p:pic>
        <p:nvPicPr>
          <p:cNvPr id="40965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5138" y="1390650"/>
            <a:ext cx="35274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20803">
            <a:off x="6657325" y="3327006"/>
            <a:ext cx="21177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Grafik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4111625"/>
            <a:ext cx="73955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872" y="0"/>
            <a:ext cx="5478607" cy="44640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14198" y="1148950"/>
            <a:ext cx="6187440" cy="50292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84613" y="2429275"/>
            <a:ext cx="52578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8733" y="685800"/>
            <a:ext cx="8409642" cy="2255059"/>
          </a:xfrm>
        </p:spPr>
        <p:txBody>
          <a:bodyPr/>
          <a:lstStyle/>
          <a:p>
            <a:pPr marL="0" indent="0" algn="ctr">
              <a:buNone/>
            </a:pPr>
            <a:r>
              <a:rPr lang="de-DE" sz="3600" b="1" dirty="0" smtClean="0">
                <a:solidFill>
                  <a:srgbClr val="FFFF00"/>
                </a:solidFill>
              </a:rPr>
              <a:t>DischargeKeeper</a:t>
            </a:r>
            <a:r>
              <a:rPr lang="de-DE" sz="2800" b="1" dirty="0" smtClean="0">
                <a:solidFill>
                  <a:srgbClr val="FFFF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de-DE" sz="2800" b="1" dirty="0">
                <a:solidFill>
                  <a:srgbClr val="FFFF00"/>
                </a:solidFill>
              </a:rPr>
              <a:t>T</a:t>
            </a:r>
            <a:r>
              <a:rPr lang="de-DE" sz="2800" b="1" dirty="0" smtClean="0">
                <a:solidFill>
                  <a:srgbClr val="FFFF00"/>
                </a:solidFill>
              </a:rPr>
              <a:t>he </a:t>
            </a:r>
            <a:r>
              <a:rPr lang="en-GB" sz="2800" b="1" dirty="0" smtClean="0">
                <a:solidFill>
                  <a:srgbClr val="FFFF00"/>
                </a:solidFill>
              </a:rPr>
              <a:t>newest</a:t>
            </a:r>
            <a:r>
              <a:rPr lang="de-DE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</a:rPr>
              <a:t>SEBA-innovation</a:t>
            </a:r>
          </a:p>
          <a:p>
            <a:pPr marL="0" indent="0" algn="ctr">
              <a:buNone/>
            </a:pPr>
            <a:r>
              <a:rPr lang="de-DE" i="1" dirty="0">
                <a:solidFill>
                  <a:schemeClr val="bg1"/>
                </a:solidFill>
              </a:rPr>
              <a:t>f</a:t>
            </a:r>
            <a:r>
              <a:rPr lang="de-DE" i="1" dirty="0" smtClean="0">
                <a:solidFill>
                  <a:schemeClr val="bg1"/>
                </a:solidFill>
              </a:rPr>
              <a:t>low </a:t>
            </a:r>
            <a:r>
              <a:rPr lang="de-DE" i="1" dirty="0" err="1">
                <a:solidFill>
                  <a:schemeClr val="bg1"/>
                </a:solidFill>
              </a:rPr>
              <a:t>v</a:t>
            </a:r>
            <a:r>
              <a:rPr lang="de-DE" i="1" dirty="0" err="1" smtClean="0">
                <a:solidFill>
                  <a:schemeClr val="bg1"/>
                </a:solidFill>
              </a:rPr>
              <a:t>elocity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>
                <a:solidFill>
                  <a:schemeClr val="bg1"/>
                </a:solidFill>
              </a:rPr>
              <a:t>p</a:t>
            </a:r>
            <a:r>
              <a:rPr lang="de-DE" i="1" dirty="0" err="1" smtClean="0">
                <a:solidFill>
                  <a:schemeClr val="bg1"/>
                </a:solidFill>
              </a:rPr>
              <a:t>rofiling</a:t>
            </a:r>
            <a:r>
              <a:rPr lang="de-DE" i="1" dirty="0" smtClean="0">
                <a:solidFill>
                  <a:schemeClr val="bg1"/>
                </a:solidFill>
              </a:rPr>
              <a:t>, </a:t>
            </a:r>
            <a:r>
              <a:rPr lang="de-DE" i="1" dirty="0" err="1" smtClean="0">
                <a:solidFill>
                  <a:schemeClr val="bg1"/>
                </a:solidFill>
              </a:rPr>
              <a:t>water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level</a:t>
            </a:r>
            <a:r>
              <a:rPr lang="de-DE" i="1" dirty="0" smtClean="0">
                <a:solidFill>
                  <a:schemeClr val="bg1"/>
                </a:solidFill>
              </a:rPr>
              <a:t> and </a:t>
            </a:r>
            <a:r>
              <a:rPr lang="de-DE" i="1" dirty="0" err="1">
                <a:solidFill>
                  <a:schemeClr val="bg1"/>
                </a:solidFill>
              </a:rPr>
              <a:t>d</a:t>
            </a:r>
            <a:r>
              <a:rPr lang="de-DE" i="1" dirty="0" err="1" smtClean="0">
                <a:solidFill>
                  <a:schemeClr val="bg1"/>
                </a:solidFill>
              </a:rPr>
              <a:t>ischarge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en-GB" i="1" dirty="0" smtClean="0">
                <a:solidFill>
                  <a:schemeClr val="bg1"/>
                </a:solidFill>
              </a:rPr>
              <a:t>acquisition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90800" y="3886200"/>
            <a:ext cx="4095296" cy="24636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5396" y="3124200"/>
            <a:ext cx="1592979" cy="11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349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156764"/>
            <a:ext cx="6946900" cy="547687"/>
          </a:xfrm>
        </p:spPr>
        <p:txBody>
          <a:bodyPr/>
          <a:lstStyle/>
          <a:p>
            <a:r>
              <a:rPr lang="de-DE" dirty="0" smtClean="0">
                <a:solidFill>
                  <a:srgbClr val="FFFF00"/>
                </a:solidFill>
              </a:rPr>
              <a:t>DischargeKeeper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2066759"/>
            <a:ext cx="4940965" cy="4297362"/>
          </a:xfrm>
        </p:spPr>
        <p:txBody>
          <a:bodyPr/>
          <a:lstStyle/>
          <a:p>
            <a:pPr marL="0" indent="0">
              <a:buNone/>
            </a:pPr>
            <a:r>
              <a:rPr lang="en-GB" b="1" u="sng" dirty="0">
                <a:solidFill>
                  <a:srgbClr val="FFFF00"/>
                </a:solidFill>
              </a:rPr>
              <a:t>Key </a:t>
            </a:r>
            <a:r>
              <a:rPr lang="en-GB" b="1" u="sng" dirty="0" smtClean="0">
                <a:solidFill>
                  <a:srgbClr val="FFFF00"/>
                </a:solidFill>
              </a:rPr>
              <a:t>Features</a:t>
            </a:r>
          </a:p>
          <a:p>
            <a:pPr marL="0" indent="0">
              <a:buNone/>
            </a:pPr>
            <a:endParaRPr lang="de-DE" sz="2000" dirty="0"/>
          </a:p>
          <a:p>
            <a:pPr lvl="0"/>
            <a:r>
              <a:rPr lang="en-GB" sz="1800" dirty="0">
                <a:solidFill>
                  <a:schemeClr val="bg1"/>
                </a:solidFill>
              </a:rPr>
              <a:t>Camera-based measurement system for acquisition of the surface velocity profile </a:t>
            </a:r>
            <a:endParaRPr lang="en-GB" sz="1800" dirty="0" smtClean="0">
              <a:solidFill>
                <a:schemeClr val="bg1"/>
              </a:solidFill>
            </a:endParaRPr>
          </a:p>
          <a:p>
            <a:pPr marL="361950" lvl="0" indent="0">
              <a:buNone/>
            </a:pPr>
            <a:r>
              <a:rPr lang="en-GB" sz="1800" dirty="0" smtClean="0">
                <a:solidFill>
                  <a:schemeClr val="bg1"/>
                </a:solidFill>
              </a:rPr>
              <a:t>and </a:t>
            </a:r>
            <a:r>
              <a:rPr lang="en-GB" sz="1800" dirty="0">
                <a:solidFill>
                  <a:schemeClr val="bg1"/>
                </a:solidFill>
              </a:rPr>
              <a:t>the water level </a:t>
            </a:r>
            <a:endParaRPr lang="de-DE" sz="1800" dirty="0">
              <a:solidFill>
                <a:schemeClr val="bg1"/>
              </a:solidFill>
            </a:endParaRPr>
          </a:p>
          <a:p>
            <a:pPr lvl="0"/>
            <a:r>
              <a:rPr lang="en-GB" sz="1800" dirty="0">
                <a:solidFill>
                  <a:schemeClr val="bg1"/>
                </a:solidFill>
              </a:rPr>
              <a:t>Direct calculation of the discharge</a:t>
            </a:r>
            <a:endParaRPr lang="de-DE" sz="1800" dirty="0">
              <a:solidFill>
                <a:schemeClr val="bg1"/>
              </a:solidFill>
            </a:endParaRPr>
          </a:p>
          <a:p>
            <a:pPr lvl="0"/>
            <a:r>
              <a:rPr lang="en-GB" sz="1800" dirty="0">
                <a:solidFill>
                  <a:schemeClr val="bg1"/>
                </a:solidFill>
              </a:rPr>
              <a:t>Non-intrusive measurement method </a:t>
            </a:r>
            <a:endParaRPr lang="en-GB" sz="1800" dirty="0" smtClean="0">
              <a:solidFill>
                <a:schemeClr val="bg1"/>
              </a:solidFill>
            </a:endParaRPr>
          </a:p>
          <a:p>
            <a:pPr marL="361950" lvl="0" indent="0">
              <a:buNone/>
            </a:pPr>
            <a:r>
              <a:rPr lang="en-GB" sz="1800" dirty="0" smtClean="0">
                <a:solidFill>
                  <a:schemeClr val="bg1"/>
                </a:solidFill>
              </a:rPr>
              <a:t>using </a:t>
            </a:r>
            <a:r>
              <a:rPr lang="en-GB" sz="1800" dirty="0">
                <a:solidFill>
                  <a:schemeClr val="bg1"/>
                </a:solidFill>
              </a:rPr>
              <a:t>only one sensor (camera)</a:t>
            </a:r>
            <a:endParaRPr lang="de-DE" sz="1800" dirty="0">
              <a:solidFill>
                <a:schemeClr val="bg1"/>
              </a:solidFill>
            </a:endParaRPr>
          </a:p>
          <a:p>
            <a:pPr lvl="0"/>
            <a:r>
              <a:rPr lang="en-GB" sz="1800" dirty="0">
                <a:solidFill>
                  <a:schemeClr val="bg1"/>
                </a:solidFill>
              </a:rPr>
              <a:t>Data storage and remote transmission of measurement data images and </a:t>
            </a:r>
            <a:r>
              <a:rPr lang="en-GB" sz="1800" dirty="0" smtClean="0">
                <a:solidFill>
                  <a:schemeClr val="bg1"/>
                </a:solidFill>
              </a:rPr>
              <a:t>videos</a:t>
            </a:r>
            <a:endParaRPr lang="de-DE" sz="1800" dirty="0">
              <a:solidFill>
                <a:schemeClr val="bg1"/>
              </a:solidFill>
            </a:endParaRPr>
          </a:p>
          <a:p>
            <a:r>
              <a:rPr lang="de-DE" sz="1800" dirty="0">
                <a:solidFill>
                  <a:schemeClr val="bg1"/>
                </a:solidFill>
              </a:rPr>
              <a:t> Connections </a:t>
            </a:r>
            <a:r>
              <a:rPr lang="en-GB" sz="1800" dirty="0" smtClean="0">
                <a:solidFill>
                  <a:schemeClr val="bg1"/>
                </a:solidFill>
              </a:rPr>
              <a:t>for further sensors </a:t>
            </a:r>
          </a:p>
          <a:p>
            <a:pPr lvl="0"/>
            <a:r>
              <a:rPr lang="en-GB" sz="1800" dirty="0" smtClean="0">
                <a:solidFill>
                  <a:schemeClr val="bg1"/>
                </a:solidFill>
              </a:rPr>
              <a:t>Intelligent </a:t>
            </a:r>
            <a:r>
              <a:rPr lang="en-GB" sz="1800" dirty="0">
                <a:solidFill>
                  <a:schemeClr val="bg1"/>
                </a:solidFill>
              </a:rPr>
              <a:t>alarm management</a:t>
            </a:r>
            <a:endParaRPr lang="de-DE" sz="1800" dirty="0">
              <a:solidFill>
                <a:schemeClr val="bg1"/>
              </a:solidFill>
            </a:endParaRPr>
          </a:p>
          <a:p>
            <a:endParaRPr lang="de-DE" sz="2000" dirty="0"/>
          </a:p>
        </p:txBody>
      </p:sp>
      <p:sp>
        <p:nvSpPr>
          <p:cNvPr id="7" name="Rechteck 6"/>
          <p:cNvSpPr/>
          <p:nvPr/>
        </p:nvSpPr>
        <p:spPr>
          <a:xfrm>
            <a:off x="515938" y="1171591"/>
            <a:ext cx="8375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  <a:defRPr/>
            </a:pPr>
            <a:r>
              <a:rPr lang="de-DE" sz="1600" b="0" dirty="0">
                <a:solidFill>
                  <a:schemeClr val="bg1"/>
                </a:solidFill>
              </a:rPr>
              <a:t>A</a:t>
            </a:r>
            <a:r>
              <a:rPr lang="de-DE" sz="1600" b="0" dirty="0" smtClean="0">
                <a:solidFill>
                  <a:schemeClr val="bg1"/>
                </a:solidFill>
              </a:rPr>
              <a:t> </a:t>
            </a:r>
            <a:r>
              <a:rPr lang="en-GB" sz="1600" b="0" dirty="0">
                <a:solidFill>
                  <a:schemeClr val="bg1"/>
                </a:solidFill>
              </a:rPr>
              <a:t>non-contact, optical flow measurement for natural water streams, irrigation and waste water channels</a:t>
            </a:r>
            <a:endParaRPr lang="de-DE" sz="1600" b="0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273408" y="2071241"/>
            <a:ext cx="3742772" cy="24016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273408" y="4784428"/>
            <a:ext cx="3742772" cy="171265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0510" y="1861002"/>
            <a:ext cx="1312385" cy="91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823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86441" y="141979"/>
            <a:ext cx="6946900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de-DE" dirty="0" err="1" smtClean="0"/>
              <a:t>Application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Hydrology</a:t>
            </a:r>
            <a:r>
              <a:rPr lang="de-DE" dirty="0" smtClean="0"/>
              <a:t> </a:t>
            </a:r>
            <a:r>
              <a:rPr lang="de-DE" dirty="0" err="1" smtClean="0"/>
              <a:t>Sector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047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2400" y="304800"/>
            <a:ext cx="7312025" cy="6175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de-DE" altLang="de-DE" kern="0" dirty="0" smtClean="0">
                <a:solidFill>
                  <a:srgbClr val="FFFF00"/>
                </a:solidFill>
              </a:rPr>
              <a:t>Time </a:t>
            </a:r>
            <a:r>
              <a:rPr lang="de-DE" altLang="de-DE" kern="0" dirty="0" err="1" smtClean="0">
                <a:solidFill>
                  <a:srgbClr val="FFFF00"/>
                </a:solidFill>
              </a:rPr>
              <a:t>for</a:t>
            </a:r>
            <a:r>
              <a:rPr lang="de-DE" altLang="de-DE" kern="0" dirty="0" smtClean="0">
                <a:solidFill>
                  <a:srgbClr val="FFFF00"/>
                </a:solidFill>
              </a:rPr>
              <a:t> </a:t>
            </a:r>
            <a:r>
              <a:rPr lang="de-DE" altLang="de-DE" kern="0" dirty="0" err="1" smtClean="0">
                <a:solidFill>
                  <a:srgbClr val="FFFF00"/>
                </a:solidFill>
              </a:rPr>
              <a:t>questions</a:t>
            </a:r>
            <a:endParaRPr lang="de-DE" altLang="de-DE" kern="0" dirty="0" smtClean="0">
              <a:solidFill>
                <a:srgbClr val="FFFF00"/>
              </a:solidFill>
            </a:endParaRPr>
          </a:p>
        </p:txBody>
      </p:sp>
      <p:pic>
        <p:nvPicPr>
          <p:cNvPr id="88067" name="Picture 4" descr="fotolia_1005645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225" y="4114800"/>
            <a:ext cx="199902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5410200" y="1524000"/>
            <a:ext cx="3654425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5000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5000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Arial" panose="020B0604020202020204" pitchFamily="34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400" dirty="0" smtClean="0">
                <a:solidFill>
                  <a:srgbClr val="FFFFFF">
                    <a:lumMod val="95000"/>
                  </a:srgbClr>
                </a:solidFill>
              </a:rPr>
              <a:t>Contact Details SEBA Hydrometrie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400" dirty="0" smtClean="0">
                <a:solidFill>
                  <a:srgbClr val="FFFFFF">
                    <a:lumMod val="95000"/>
                  </a:srgbClr>
                </a:solidFill>
              </a:rPr>
              <a:t>(Scotland  / Germany)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800" dirty="0" smtClean="0">
              <a:solidFill>
                <a:srgbClr val="FFFFFF">
                  <a:lumMod val="95000"/>
                </a:srgbClr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smtClean="0">
                <a:solidFill>
                  <a:srgbClr val="FFFFFF">
                    <a:lumMod val="95000"/>
                  </a:srgbClr>
                </a:solidFill>
              </a:rPr>
              <a:t>Dr Jens Petry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1100" dirty="0" smtClean="0">
              <a:solidFill>
                <a:srgbClr val="FFFFFF">
                  <a:lumMod val="95000"/>
                </a:srgbClr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smtClean="0">
                <a:solidFill>
                  <a:srgbClr val="FFFFFF">
                    <a:lumMod val="95000"/>
                  </a:srgbClr>
                </a:solidFill>
              </a:rPr>
              <a:t>E-mail: petry@seba.de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1100" dirty="0" smtClean="0">
              <a:solidFill>
                <a:srgbClr val="FFFFFF">
                  <a:lumMod val="95000"/>
                </a:srgbClr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smtClean="0">
                <a:solidFill>
                  <a:srgbClr val="FFFFFF">
                    <a:lumMod val="95000"/>
                  </a:srgbClr>
                </a:solidFill>
              </a:rPr>
              <a:t>Landline: 0044 131 618 6190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1100" dirty="0" smtClean="0">
              <a:solidFill>
                <a:srgbClr val="FFFFFF">
                  <a:lumMod val="95000"/>
                </a:srgbClr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smtClean="0">
                <a:solidFill>
                  <a:srgbClr val="FFFFFF">
                    <a:lumMod val="95000"/>
                  </a:srgbClr>
                </a:solidFill>
              </a:rPr>
              <a:t>Skype : </a:t>
            </a:r>
            <a:r>
              <a:rPr lang="en-GB" altLang="en-US" sz="1600" dirty="0" err="1" smtClean="0">
                <a:solidFill>
                  <a:srgbClr val="FFFFFF">
                    <a:lumMod val="95000"/>
                  </a:srgbClr>
                </a:solidFill>
              </a:rPr>
              <a:t>sebajpetry</a:t>
            </a:r>
            <a:endParaRPr lang="en-GB" altLang="en-US" sz="1600" dirty="0" smtClean="0">
              <a:solidFill>
                <a:srgbClr val="FFFFFF">
                  <a:lumMod val="95000"/>
                </a:srgbClr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1000" dirty="0" smtClean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533400" y="1465569"/>
            <a:ext cx="3425825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5000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5000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Arial" panose="020B0604020202020204" pitchFamily="34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400" dirty="0" smtClean="0">
                <a:solidFill>
                  <a:schemeClr val="bg1">
                    <a:lumMod val="95000"/>
                  </a:schemeClr>
                </a:solidFill>
              </a:rPr>
              <a:t>Contact Details SEBA Hydrometrie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400" dirty="0" smtClean="0">
                <a:solidFill>
                  <a:schemeClr val="bg1">
                    <a:lumMod val="95000"/>
                  </a:schemeClr>
                </a:solidFill>
              </a:rPr>
              <a:t>(India)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smtClean="0">
                <a:solidFill>
                  <a:schemeClr val="bg1">
                    <a:lumMod val="95000"/>
                  </a:schemeClr>
                </a:solidFill>
              </a:rPr>
              <a:t>Mr Ram Warriar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smtClean="0">
                <a:solidFill>
                  <a:schemeClr val="bg1">
                    <a:lumMod val="95000"/>
                  </a:schemeClr>
                </a:solidFill>
              </a:rPr>
              <a:t>E-mail: warriar@seba.de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smtClean="0">
                <a:solidFill>
                  <a:schemeClr val="bg1">
                    <a:lumMod val="95000"/>
                  </a:schemeClr>
                </a:solidFill>
              </a:rPr>
              <a:t>Phone: 0091 </a:t>
            </a:r>
            <a:r>
              <a:rPr lang="en-GB" altLang="en-US" sz="1600" dirty="0">
                <a:solidFill>
                  <a:schemeClr val="bg1">
                    <a:lumMod val="95000"/>
                  </a:schemeClr>
                </a:solidFill>
              </a:rPr>
              <a:t>9867299020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smtClean="0">
                <a:solidFill>
                  <a:schemeClr val="bg1">
                    <a:lumMod val="95000"/>
                  </a:schemeClr>
                </a:solidFill>
              </a:rPr>
              <a:t>Skype : </a:t>
            </a:r>
            <a:r>
              <a:rPr lang="en-GB" altLang="en-US" sz="1600" dirty="0">
                <a:solidFill>
                  <a:schemeClr val="bg1">
                    <a:lumMod val="95000"/>
                  </a:schemeClr>
                </a:solidFill>
              </a:rPr>
              <a:t>ram.warriar2</a:t>
            </a:r>
            <a:endParaRPr lang="en-GB" altLang="en-US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1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10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3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-329434" y="6427225"/>
            <a:ext cx="9067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i="1" dirty="0">
                <a:solidFill>
                  <a:srgbClr val="FFFF00"/>
                </a:solidFill>
              </a:rPr>
              <a:t>     I</a:t>
            </a:r>
            <a:r>
              <a:rPr lang="de-DE" altLang="en-US" sz="2200" i="1" dirty="0" err="1">
                <a:solidFill>
                  <a:srgbClr val="FFFF00"/>
                </a:solidFill>
              </a:rPr>
              <a:t>nterdisciplinary</a:t>
            </a:r>
            <a:r>
              <a:rPr lang="de-DE" altLang="en-US" sz="2200" i="1" dirty="0">
                <a:solidFill>
                  <a:srgbClr val="FFFF00"/>
                </a:solidFill>
              </a:rPr>
              <a:t> </a:t>
            </a:r>
            <a:r>
              <a:rPr lang="de-DE" altLang="en-US" sz="2200" i="1" dirty="0" err="1">
                <a:solidFill>
                  <a:srgbClr val="FFFF00"/>
                </a:solidFill>
              </a:rPr>
              <a:t>team</a:t>
            </a:r>
            <a:endParaRPr lang="en-US" altLang="en-US" sz="2200" i="1" dirty="0">
              <a:solidFill>
                <a:srgbClr val="FFFF00"/>
              </a:solidFill>
            </a:endParaRPr>
          </a:p>
        </p:txBody>
      </p:sp>
      <p:pic>
        <p:nvPicPr>
          <p:cNvPr id="26829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3695" y="4878104"/>
            <a:ext cx="1973193" cy="1479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8296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98778"/>
            <a:ext cx="1978819" cy="1483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3127" y="4884929"/>
            <a:ext cx="1939925" cy="1453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4561" y="1083627"/>
            <a:ext cx="1554162" cy="1089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9762" y="1083627"/>
            <a:ext cx="1457325" cy="109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915122" y="4070579"/>
            <a:ext cx="2181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>
              <a:spcBef>
                <a:spcPct val="50000"/>
              </a:spcBef>
            </a:pPr>
            <a:r>
              <a:rPr lang="en-US" altLang="en-US" sz="2200" i="1" dirty="0">
                <a:solidFill>
                  <a:srgbClr val="FFFF00"/>
                </a:solidFill>
              </a:rPr>
              <a:t>Meteorology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600034" y="4147472"/>
            <a:ext cx="19177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</a:pPr>
            <a:r>
              <a:rPr lang="en-US" altLang="en-US" sz="2200" i="1" dirty="0">
                <a:solidFill>
                  <a:srgbClr val="FFFF00"/>
                </a:solidFill>
              </a:rPr>
              <a:t>Discharge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6992" y="2887521"/>
            <a:ext cx="1598612" cy="1198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21727"/>
            <a:ext cx="1601823" cy="1201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070604" y="2231388"/>
            <a:ext cx="25102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</a:pPr>
            <a:r>
              <a:rPr lang="en-US" altLang="en-US" sz="2200" i="1" dirty="0">
                <a:solidFill>
                  <a:srgbClr val="FFFF00"/>
                </a:solidFill>
              </a:rPr>
              <a:t>Surface  Water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43522" y="2172652"/>
            <a:ext cx="2743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>
              <a:spcBef>
                <a:spcPct val="50000"/>
              </a:spcBef>
            </a:pPr>
            <a:r>
              <a:rPr lang="en-US" altLang="en-US" sz="2200" i="1" dirty="0">
                <a:solidFill>
                  <a:srgbClr val="FFFF00"/>
                </a:solidFill>
              </a:rPr>
              <a:t>Groundwater </a:t>
            </a:r>
          </a:p>
        </p:txBody>
      </p:sp>
      <p:pic>
        <p:nvPicPr>
          <p:cNvPr id="19" name="Picture 15" descr="wasserqualität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672"/>
          <a:stretch/>
        </p:blipFill>
        <p:spPr bwMode="auto">
          <a:xfrm>
            <a:off x="6069172" y="1070952"/>
            <a:ext cx="1642503" cy="1159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489174" y="2231387"/>
            <a:ext cx="243021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</a:pPr>
            <a:r>
              <a:rPr lang="en-US" altLang="en-US" sz="2200" i="1" dirty="0" smtClean="0">
                <a:solidFill>
                  <a:srgbClr val="FFFF00"/>
                </a:solidFill>
              </a:rPr>
              <a:t>Water Quality </a:t>
            </a:r>
            <a:endParaRPr lang="en-US" altLang="en-US" sz="2200" i="1" dirty="0">
              <a:solidFill>
                <a:srgbClr val="FFFF00"/>
              </a:solidFill>
            </a:endParaRPr>
          </a:p>
        </p:txBody>
      </p:sp>
      <p:sp>
        <p:nvSpPr>
          <p:cNvPr id="21" name="Rectangl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151642" y="435238"/>
            <a:ext cx="43481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bg1"/>
                </a:solidFill>
              </a:rPr>
              <a:t>    </a:t>
            </a:r>
            <a:r>
              <a:rPr lang="en-US" alt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Founded in 1967 in Germany</a:t>
            </a:r>
          </a:p>
        </p:txBody>
      </p:sp>
    </p:spTree>
    <p:extLst>
      <p:ext uri="{BB962C8B-B14F-4D97-AF65-F5344CB8AC3E}">
        <p14:creationId xmlns:p14="http://schemas.microsoft.com/office/powerpoint/2010/main" xmlns="" val="279640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611397">
            <a:off x="2862208" y="2866120"/>
            <a:ext cx="2224048" cy="247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228600" y="914400"/>
            <a:ext cx="3810000" cy="28495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ts val="2700"/>
              </a:lnSpc>
              <a:buNone/>
              <a:defRPr/>
            </a:pPr>
            <a:r>
              <a:rPr lang="de-DE" altLang="de-DE" sz="2000" dirty="0">
                <a:solidFill>
                  <a:srgbClr val="FFFF00"/>
                </a:solidFill>
              </a:rPr>
              <a:t>Data </a:t>
            </a:r>
            <a:r>
              <a:rPr lang="de-DE" altLang="de-DE" sz="2000" dirty="0" err="1">
                <a:solidFill>
                  <a:srgbClr val="FFFF00"/>
                </a:solidFill>
              </a:rPr>
              <a:t>logger</a:t>
            </a:r>
            <a:r>
              <a:rPr lang="de-DE" altLang="de-DE" sz="2000" dirty="0">
                <a:solidFill>
                  <a:srgbClr val="FFFF00"/>
                </a:solidFill>
              </a:rPr>
              <a:t>: </a:t>
            </a:r>
            <a:r>
              <a:rPr lang="de-DE" altLang="de-DE" sz="2000" dirty="0" err="1" smtClean="0">
                <a:solidFill>
                  <a:srgbClr val="FFFF00"/>
                </a:solidFill>
              </a:rPr>
              <a:t>UnilogCom</a:t>
            </a:r>
            <a:endParaRPr lang="de-DE" altLang="de-DE" sz="2000" dirty="0" smtClean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ts val="2700"/>
              </a:lnSpc>
              <a:buNone/>
              <a:defRPr/>
            </a:pP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- Multi-</a:t>
            </a:r>
            <a:r>
              <a:rPr lang="de-DE" altLang="de-DE" sz="1600" kern="0" dirty="0" err="1" smtClean="0">
                <a:solidFill>
                  <a:schemeClr val="bg1">
                    <a:lumMod val="95000"/>
                  </a:schemeClr>
                </a:solidFill>
              </a:rPr>
              <a:t>channel</a:t>
            </a: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altLang="de-DE" sz="1600" kern="0" dirty="0" err="1" smtClean="0">
                <a:solidFill>
                  <a:schemeClr val="bg1">
                    <a:lumMod val="95000"/>
                  </a:schemeClr>
                </a:solidFill>
              </a:rPr>
              <a:t>data</a:t>
            </a: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altLang="de-DE" sz="1600" kern="0" dirty="0" err="1" smtClean="0">
                <a:solidFill>
                  <a:schemeClr val="bg1">
                    <a:lumMod val="95000"/>
                  </a:schemeClr>
                </a:solidFill>
              </a:rPr>
              <a:t>logger</a:t>
            </a:r>
            <a:endParaRPr lang="de-DE" altLang="de-DE" sz="1600" kern="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eaLnBrk="1" hangingPunct="1">
              <a:lnSpc>
                <a:spcPts val="2700"/>
              </a:lnSpc>
              <a:buNone/>
              <a:defRPr/>
            </a:pP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- Time-, </a:t>
            </a:r>
            <a:r>
              <a:rPr lang="de-DE" altLang="de-DE" sz="1600" kern="0" dirty="0" err="1" smtClean="0">
                <a:solidFill>
                  <a:schemeClr val="bg1">
                    <a:lumMod val="95000"/>
                  </a:schemeClr>
                </a:solidFill>
              </a:rPr>
              <a:t>dynamic</a:t>
            </a: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de-DE" altLang="de-DE" sz="1600" kern="0" dirty="0" err="1" smtClean="0">
                <a:solidFill>
                  <a:schemeClr val="bg1">
                    <a:lumMod val="95000"/>
                  </a:schemeClr>
                </a:solidFill>
              </a:rPr>
              <a:t>or</a:t>
            </a: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altLang="de-DE" sz="1600" kern="0" dirty="0" err="1" smtClean="0">
                <a:solidFill>
                  <a:schemeClr val="bg1">
                    <a:lumMod val="95000"/>
                  </a:schemeClr>
                </a:solidFill>
              </a:rPr>
              <a:t>event</a:t>
            </a: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de-DE" altLang="de-DE" sz="1600" kern="0" dirty="0" err="1" smtClean="0">
                <a:solidFill>
                  <a:schemeClr val="bg1">
                    <a:lumMod val="95000"/>
                  </a:schemeClr>
                </a:solidFill>
              </a:rPr>
              <a:t>controlled</a:t>
            </a:r>
            <a:endParaRPr lang="de-DE" altLang="de-DE" sz="1600" kern="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eaLnBrk="1" hangingPunct="1">
              <a:lnSpc>
                <a:spcPts val="2700"/>
              </a:lnSpc>
              <a:buNone/>
              <a:defRPr/>
            </a:pP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de-DE" altLang="de-DE" sz="1600" kern="0" dirty="0" err="1" smtClean="0">
                <a:solidFill>
                  <a:schemeClr val="bg1">
                    <a:lumMod val="95000"/>
                  </a:schemeClr>
                </a:solidFill>
              </a:rPr>
              <a:t>Up</a:t>
            </a: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altLang="de-DE" sz="1600" kern="0" dirty="0" err="1" smtClean="0">
                <a:solidFill>
                  <a:schemeClr val="bg1">
                    <a:lumMod val="95000"/>
                  </a:schemeClr>
                </a:solidFill>
              </a:rPr>
              <a:t>to</a:t>
            </a: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 32 </a:t>
            </a:r>
            <a:r>
              <a:rPr lang="de-DE" altLang="de-DE" sz="1600" kern="0" dirty="0" err="1" smtClean="0">
                <a:solidFill>
                  <a:schemeClr val="bg1">
                    <a:lumMod val="95000"/>
                  </a:schemeClr>
                </a:solidFill>
              </a:rPr>
              <a:t>inputs</a:t>
            </a: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altLang="de-DE" sz="1600" kern="0" dirty="0" err="1" smtClean="0">
                <a:solidFill>
                  <a:schemeClr val="bg1">
                    <a:lumMod val="95000"/>
                  </a:schemeClr>
                </a:solidFill>
              </a:rPr>
              <a:t>possible</a:t>
            </a:r>
            <a:endParaRPr lang="de-DE" altLang="de-DE" sz="1600" kern="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eaLnBrk="1" hangingPunct="1">
              <a:lnSpc>
                <a:spcPts val="2700"/>
              </a:lnSpc>
              <a:buNone/>
              <a:defRPr/>
            </a:pP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- Integrated GSM/GPRS </a:t>
            </a:r>
            <a:r>
              <a:rPr lang="de-DE" altLang="de-DE" sz="1600" kern="0" dirty="0" err="1" smtClean="0">
                <a:solidFill>
                  <a:schemeClr val="bg1">
                    <a:lumMod val="95000"/>
                  </a:schemeClr>
                </a:solidFill>
              </a:rPr>
              <a:t>modem</a:t>
            </a:r>
            <a:endParaRPr lang="de-DE" altLang="de-DE" sz="1600" kern="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eaLnBrk="1" hangingPunct="1">
              <a:lnSpc>
                <a:spcPts val="2700"/>
              </a:lnSpc>
              <a:buNone/>
              <a:defRPr/>
            </a:pP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- Alarm </a:t>
            </a:r>
            <a:r>
              <a:rPr lang="de-DE" altLang="de-DE" sz="1600" kern="0" dirty="0" err="1" smtClean="0">
                <a:solidFill>
                  <a:schemeClr val="bg1">
                    <a:lumMod val="95000"/>
                  </a:schemeClr>
                </a:solidFill>
              </a:rPr>
              <a:t>management</a:t>
            </a:r>
            <a:r>
              <a:rPr lang="de-DE" altLang="de-DE" sz="1600" kern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4" name="Grafik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8255" y="3352800"/>
            <a:ext cx="1524000" cy="298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4800600" y="914400"/>
            <a:ext cx="3802062" cy="28495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342900" indent="-342900" eaLnBrk="1" hangingPunct="1">
              <a:lnSpc>
                <a:spcPts val="2700"/>
              </a:lnSpc>
              <a:spcBef>
                <a:spcPct val="20000"/>
              </a:spcBef>
              <a:buChar char="•"/>
              <a:defRPr sz="1600">
                <a:solidFill>
                  <a:srgbClr val="FFFF00"/>
                </a:solidFill>
                <a:latin typeface="+mn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+mn-lt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de-DE" altLang="de-DE" sz="2000" dirty="0"/>
              <a:t>Data </a:t>
            </a:r>
            <a:r>
              <a:rPr lang="de-DE" altLang="de-DE" sz="2000" dirty="0" err="1"/>
              <a:t>logger</a:t>
            </a:r>
            <a:r>
              <a:rPr lang="de-DE" altLang="de-DE" sz="2000" dirty="0"/>
              <a:t>: </a:t>
            </a:r>
            <a:r>
              <a:rPr lang="de-DE" altLang="de-DE" sz="2000" dirty="0" err="1"/>
              <a:t>Unilog</a:t>
            </a:r>
            <a:endParaRPr lang="de-DE" altLang="de-DE" sz="2000" dirty="0"/>
          </a:p>
          <a:p>
            <a:pPr marL="0" indent="0">
              <a:buNone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- Multi-</a:t>
            </a:r>
            <a:r>
              <a:rPr lang="de-DE" altLang="de-DE" dirty="0" err="1" smtClean="0">
                <a:solidFill>
                  <a:schemeClr val="bg1"/>
                </a:solidFill>
              </a:rPr>
              <a:t>channel</a:t>
            </a:r>
            <a:r>
              <a:rPr lang="de-DE" altLang="de-DE" dirty="0" smtClean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data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logger</a:t>
            </a:r>
            <a:endParaRPr lang="de-DE" altLang="de-DE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- Interfaces</a:t>
            </a:r>
            <a:r>
              <a:rPr lang="de-DE" altLang="de-DE" dirty="0">
                <a:solidFill>
                  <a:schemeClr val="bg1"/>
                </a:solidFill>
              </a:rPr>
              <a:t>:  </a:t>
            </a:r>
            <a:r>
              <a:rPr lang="de-DE" altLang="de-DE" sz="1600" dirty="0" smtClean="0">
                <a:solidFill>
                  <a:schemeClr val="bg1"/>
                </a:solidFill>
              </a:rPr>
              <a:t>RS232</a:t>
            </a:r>
            <a:r>
              <a:rPr lang="de-DE" altLang="de-DE" sz="1600" dirty="0">
                <a:solidFill>
                  <a:schemeClr val="bg1"/>
                </a:solidFill>
              </a:rPr>
              <a:t>, </a:t>
            </a:r>
            <a:r>
              <a:rPr lang="de-DE" altLang="de-DE" sz="1600" dirty="0" smtClean="0">
                <a:solidFill>
                  <a:schemeClr val="bg1"/>
                </a:solidFill>
              </a:rPr>
              <a:t>RS485</a:t>
            </a:r>
            <a:endParaRPr lang="de-DE" altLang="de-DE" sz="1600" dirty="0">
              <a:solidFill>
                <a:schemeClr val="bg1"/>
              </a:solidFill>
            </a:endParaRPr>
          </a:p>
          <a:p>
            <a:pPr marL="0" lvl="2" indent="0" eaLnBrk="1" hangingPunct="1">
              <a:lnSpc>
                <a:spcPts val="2700"/>
              </a:lnSpc>
              <a:buNone/>
              <a:defRPr/>
            </a:pPr>
            <a:r>
              <a:rPr lang="de-DE" altLang="de-DE" sz="1600" dirty="0" smtClean="0">
                <a:solidFill>
                  <a:schemeClr val="bg1"/>
                </a:solidFill>
              </a:rPr>
              <a:t>- USB stick, USB </a:t>
            </a:r>
            <a:r>
              <a:rPr lang="de-DE" altLang="de-DE" sz="1600" dirty="0">
                <a:solidFill>
                  <a:schemeClr val="bg1"/>
                </a:solidFill>
              </a:rPr>
              <a:t>mini </a:t>
            </a:r>
          </a:p>
          <a:p>
            <a:pPr marL="0" indent="0">
              <a:buNone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- GSM/GPRS, </a:t>
            </a:r>
            <a:r>
              <a:rPr lang="de-DE" altLang="de-DE" dirty="0" err="1" smtClean="0">
                <a:solidFill>
                  <a:schemeClr val="bg1"/>
                </a:solidFill>
              </a:rPr>
              <a:t>Satellite</a:t>
            </a:r>
            <a:r>
              <a:rPr lang="de-DE" altLang="de-DE" dirty="0" smtClean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transmission</a:t>
            </a:r>
            <a:endParaRPr lang="de-DE" altLang="de-DE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- </a:t>
            </a:r>
            <a:r>
              <a:rPr lang="de-DE" altLang="de-DE" dirty="0" err="1" smtClean="0">
                <a:solidFill>
                  <a:schemeClr val="bg1"/>
                </a:solidFill>
              </a:rPr>
              <a:t>Lan</a:t>
            </a:r>
            <a:r>
              <a:rPr lang="de-DE" altLang="de-DE" dirty="0" smtClean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module</a:t>
            </a:r>
            <a:r>
              <a:rPr lang="de-DE" altLang="de-DE" dirty="0">
                <a:solidFill>
                  <a:schemeClr val="bg1"/>
                </a:solidFill>
              </a:rPr>
              <a:t> (optional)</a:t>
            </a:r>
          </a:p>
          <a:p>
            <a:pPr marL="0" indent="0">
              <a:buNone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- Alarm </a:t>
            </a:r>
            <a:r>
              <a:rPr lang="de-DE" altLang="de-DE" dirty="0" err="1">
                <a:solidFill>
                  <a:schemeClr val="bg1"/>
                </a:solidFill>
              </a:rPr>
              <a:t>management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</a:p>
          <a:p>
            <a:endParaRPr lang="de-DE" altLang="de-DE" dirty="0"/>
          </a:p>
          <a:p>
            <a:endParaRPr lang="de-DE" alt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3400"/>
            <a:ext cx="3186031" cy="212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15950" y="297293"/>
            <a:ext cx="4032250" cy="457200"/>
          </a:xfrm>
          <a:prstGeom prst="rect">
            <a:avLst/>
          </a:prstGeom>
          <a:solidFill>
            <a:srgbClr val="99CC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Sensor and Logger Systems</a:t>
            </a:r>
            <a:endParaRPr lang="en-US" altLang="en-US" sz="2400" u="sng" dirty="0">
              <a:solidFill>
                <a:schemeClr val="bg1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 bwMode="auto">
          <a:xfrm rot="19916326">
            <a:off x="413771" y="3561803"/>
            <a:ext cx="331111" cy="857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Grafik 2"/>
          <p:cNvPicPr>
            <a:picLocks noChangeAspect="1"/>
          </p:cNvPicPr>
          <p:nvPr/>
        </p:nvPicPr>
        <p:blipFill>
          <a:blip r:embed="rId8" cstate="email">
            <a:lum bright="1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70529">
            <a:off x="3599592" y="4965893"/>
            <a:ext cx="798626" cy="120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fik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0513" y="3557825"/>
            <a:ext cx="473920" cy="74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152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>
            <a:grpSpLocks/>
          </p:cNvGrpSpPr>
          <p:nvPr/>
        </p:nvGrpSpPr>
        <p:grpSpPr bwMode="auto">
          <a:xfrm>
            <a:off x="84138" y="58738"/>
            <a:ext cx="7764462" cy="4764087"/>
            <a:chOff x="152400" y="58738"/>
            <a:chExt cx="7764463" cy="4764087"/>
          </a:xfrm>
        </p:grpSpPr>
        <p:pic>
          <p:nvPicPr>
            <p:cNvPr id="24592" name="Grafik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916119">
              <a:off x="4548188" y="58738"/>
              <a:ext cx="3368675" cy="476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3" name="Rectangle 15"/>
            <p:cNvSpPr>
              <a:spLocks noChangeArrowheads="1"/>
            </p:cNvSpPr>
            <p:nvPr/>
          </p:nvSpPr>
          <p:spPr bwMode="auto">
            <a:xfrm>
              <a:off x="152400" y="2057400"/>
              <a:ext cx="72882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</a:rPr>
                <a:t>Pressure &amp; Temperature Sensor: </a:t>
              </a:r>
              <a:r>
                <a:rPr lang="en-US" altLang="en-US" b="1" dirty="0">
                  <a:solidFill>
                    <a:srgbClr val="92D050"/>
                  </a:solidFill>
                </a:rPr>
                <a:t>DST-22</a:t>
              </a:r>
              <a:r>
                <a:rPr lang="en-US" altLang="en-US" dirty="0">
                  <a:solidFill>
                    <a:schemeClr val="bg1"/>
                  </a:solidFill>
                </a:rPr>
                <a:t> /  </a:t>
              </a:r>
              <a:r>
                <a:rPr lang="en-US" altLang="en-US" b="1" dirty="0">
                  <a:solidFill>
                    <a:srgbClr val="FFFF00"/>
                  </a:solidFill>
                </a:rPr>
                <a:t>Dipper-PT</a:t>
              </a:r>
              <a:r>
                <a:rPr lang="en-US" altLang="en-US" dirty="0">
                  <a:solidFill>
                    <a:schemeClr val="bg1"/>
                  </a:solidFill>
                </a:rPr>
                <a:t>: </a:t>
              </a:r>
              <a:endParaRPr lang="en-US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578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61963" y="598488"/>
            <a:ext cx="4032250" cy="457200"/>
          </a:xfrm>
          <a:prstGeom prst="rect">
            <a:avLst/>
          </a:prstGeom>
          <a:solidFill>
            <a:srgbClr val="99CC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Sensor and Logger Systems</a:t>
            </a:r>
            <a:endParaRPr lang="en-US" altLang="en-US" sz="2400" u="sng">
              <a:solidFill>
                <a:schemeClr val="bg1"/>
              </a:solidFill>
            </a:endParaRPr>
          </a:p>
        </p:txBody>
      </p:sp>
      <p:sp>
        <p:nvSpPr>
          <p:cNvPr id="24579" name="Rectangle 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73100" y="1504950"/>
            <a:ext cx="8547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92D050"/>
                </a:solidFill>
              </a:rPr>
              <a:t>                                     </a:t>
            </a:r>
            <a:r>
              <a:rPr lang="en-US" altLang="en-US" sz="2000" b="1">
                <a:solidFill>
                  <a:srgbClr val="92D050"/>
                </a:solidFill>
              </a:rPr>
              <a:t>Sensor</a:t>
            </a:r>
            <a:r>
              <a:rPr lang="en-US" altLang="en-US" sz="2000">
                <a:solidFill>
                  <a:schemeClr val="bg1"/>
                </a:solidFill>
              </a:rPr>
              <a:t> / </a:t>
            </a:r>
            <a:r>
              <a:rPr lang="en-US" altLang="en-US" sz="2000" b="1">
                <a:solidFill>
                  <a:srgbClr val="FFFF00"/>
                </a:solidFill>
              </a:rPr>
              <a:t>integrated data logger &amp; power supply</a:t>
            </a:r>
            <a:endParaRPr lang="en-US" altLang="en-US" sz="2000" b="1" i="1">
              <a:solidFill>
                <a:srgbClr val="FFFF00"/>
              </a:solidFill>
            </a:endParaRPr>
          </a:p>
        </p:txBody>
      </p:sp>
      <p:sp>
        <p:nvSpPr>
          <p:cNvPr id="24580" name="Rectangle 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6200" y="1081088"/>
            <a:ext cx="487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Groundwater  </a:t>
            </a:r>
            <a:r>
              <a:rPr lang="en-US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en-US" sz="2000" dirty="0">
                <a:solidFill>
                  <a:schemeClr val="bg1"/>
                </a:solidFill>
              </a:rPr>
              <a:t>&amp; Surface Water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grpSp>
        <p:nvGrpSpPr>
          <p:cNvPr id="4" name="Gruppieren 3"/>
          <p:cNvGrpSpPr>
            <a:grpSpLocks/>
          </p:cNvGrpSpPr>
          <p:nvPr/>
        </p:nvGrpSpPr>
        <p:grpSpPr bwMode="auto">
          <a:xfrm>
            <a:off x="103188" y="3849688"/>
            <a:ext cx="9372600" cy="1046162"/>
            <a:chOff x="103187" y="3849688"/>
            <a:chExt cx="9372601" cy="1046222"/>
          </a:xfrm>
        </p:grpSpPr>
        <p:pic>
          <p:nvPicPr>
            <p:cNvPr id="24590" name="Grafik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3109932">
              <a:off x="7063582" y="2375694"/>
              <a:ext cx="938212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1" name="Rectangle 15"/>
            <p:cNvSpPr>
              <a:spLocks noChangeArrowheads="1"/>
            </p:cNvSpPr>
            <p:nvPr/>
          </p:nvSpPr>
          <p:spPr bwMode="auto">
            <a:xfrm>
              <a:off x="103187" y="4495800"/>
              <a:ext cx="72882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Water Quality Sensor with 8 parameters: </a:t>
              </a:r>
              <a:r>
                <a:rPr lang="en-US" altLang="en-US" b="1">
                  <a:solidFill>
                    <a:srgbClr val="92D050"/>
                  </a:solidFill>
                </a:rPr>
                <a:t>MPS-D8</a:t>
              </a:r>
              <a:r>
                <a:rPr lang="en-US" altLang="en-US">
                  <a:solidFill>
                    <a:schemeClr val="bg1"/>
                  </a:solidFill>
                </a:rPr>
                <a:t>/ </a:t>
              </a:r>
              <a:r>
                <a:rPr lang="en-US" altLang="en-US" b="1">
                  <a:solidFill>
                    <a:srgbClr val="FFFF00"/>
                  </a:solidFill>
                </a:rPr>
                <a:t>Qualilog-8</a:t>
              </a:r>
              <a:endParaRPr lang="en-US" altLang="en-US" sz="20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uppieren 4"/>
          <p:cNvGrpSpPr>
            <a:grpSpLocks/>
          </p:cNvGrpSpPr>
          <p:nvPr/>
        </p:nvGrpSpPr>
        <p:grpSpPr bwMode="auto">
          <a:xfrm>
            <a:off x="76200" y="-2878138"/>
            <a:ext cx="11707813" cy="8494713"/>
            <a:chOff x="52387" y="-2878138"/>
            <a:chExt cx="11707813" cy="8494713"/>
          </a:xfrm>
        </p:grpSpPr>
        <p:pic>
          <p:nvPicPr>
            <p:cNvPr id="24588" name="Grafik 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244143">
              <a:off x="5773738" y="-2878138"/>
              <a:ext cx="5986462" cy="849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9" name="Rectangle 15"/>
            <p:cNvSpPr>
              <a:spLocks noChangeArrowheads="1"/>
            </p:cNvSpPr>
            <p:nvPr/>
          </p:nvSpPr>
          <p:spPr bwMode="auto">
            <a:xfrm>
              <a:off x="52387" y="3288268"/>
              <a:ext cx="72882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Water Quality Sensor with WL, T, EC: </a:t>
              </a:r>
              <a:r>
                <a:rPr lang="en-US" altLang="en-US" b="1">
                  <a:solidFill>
                    <a:srgbClr val="92D050"/>
                  </a:solidFill>
                </a:rPr>
                <a:t>MPS-PTEC</a:t>
              </a:r>
              <a:r>
                <a:rPr lang="en-US" altLang="en-US">
                  <a:solidFill>
                    <a:srgbClr val="92D050"/>
                  </a:solidFill>
                </a:rPr>
                <a:t>/ </a:t>
              </a:r>
              <a:r>
                <a:rPr lang="en-US" altLang="en-US" b="1">
                  <a:solidFill>
                    <a:srgbClr val="FFFF00"/>
                  </a:solidFill>
                </a:rPr>
                <a:t>Dipper-PTEC</a:t>
              </a:r>
            </a:p>
          </p:txBody>
        </p:sp>
      </p:grpSp>
      <p:grpSp>
        <p:nvGrpSpPr>
          <p:cNvPr id="3" name="Gruppieren 2"/>
          <p:cNvGrpSpPr>
            <a:grpSpLocks/>
          </p:cNvGrpSpPr>
          <p:nvPr/>
        </p:nvGrpSpPr>
        <p:grpSpPr bwMode="auto">
          <a:xfrm>
            <a:off x="103188" y="4648200"/>
            <a:ext cx="9040812" cy="2058988"/>
            <a:chOff x="103187" y="4648200"/>
            <a:chExt cx="9040813" cy="2058988"/>
          </a:xfrm>
        </p:grpSpPr>
        <p:pic>
          <p:nvPicPr>
            <p:cNvPr id="24586" name="Grafik 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38" y="4648200"/>
              <a:ext cx="2811462" cy="205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7" name="Rectangle 15"/>
            <p:cNvSpPr>
              <a:spLocks noChangeArrowheads="1"/>
            </p:cNvSpPr>
            <p:nvPr/>
          </p:nvSpPr>
          <p:spPr bwMode="auto">
            <a:xfrm>
              <a:off x="103187" y="5758542"/>
              <a:ext cx="72882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</a:rPr>
                <a:t>Water Quality Sensor with 12 parameters: </a:t>
              </a:r>
              <a:r>
                <a:rPr lang="en-US" altLang="en-US" b="1" dirty="0">
                  <a:solidFill>
                    <a:srgbClr val="92D050"/>
                  </a:solidFill>
                </a:rPr>
                <a:t>MPS-K16</a:t>
              </a:r>
              <a:r>
                <a:rPr lang="en-US" altLang="en-US" dirty="0">
                  <a:solidFill>
                    <a:schemeClr val="bg1"/>
                  </a:solidFill>
                </a:rPr>
                <a:t> / </a:t>
              </a:r>
              <a:r>
                <a:rPr lang="en-US" altLang="en-US" b="1" dirty="0">
                  <a:solidFill>
                    <a:srgbClr val="FFFF00"/>
                  </a:solidFill>
                </a:rPr>
                <a:t>Qualilog-16</a:t>
              </a:r>
            </a:p>
          </p:txBody>
        </p:sp>
      </p:grpSp>
      <p:pic>
        <p:nvPicPr>
          <p:cNvPr id="20" name="Grafik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4660" y="404091"/>
            <a:ext cx="1168419" cy="93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4474183" y="-267967"/>
            <a:ext cx="151193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25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>
            <a:hlinkClick r:id="" action="ppaction://noaction"/>
          </p:cNvPr>
          <p:cNvGraphicFramePr>
            <a:graphicFrameLocks noGrp="1" noChangeAspect="1"/>
          </p:cNvGraphicFramePr>
          <p:nvPr>
            <p:ph/>
          </p:nvPr>
        </p:nvGraphicFramePr>
        <p:xfrm>
          <a:off x="5867400" y="1689100"/>
          <a:ext cx="1816100" cy="5168900"/>
        </p:xfrm>
        <a:graphic>
          <a:graphicData uri="http://schemas.openxmlformats.org/presentationml/2006/ole">
            <p:oleObj spid="_x0000_s6168" name="CorelDRAW" r:id="rId4" imgW="1134360" imgH="3228120" progId="">
              <p:embed/>
            </p:oleObj>
          </a:graphicData>
        </a:graphic>
      </p:graphicFrame>
      <p:sp>
        <p:nvSpPr>
          <p:cNvPr id="52227" name="Rectangle 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6755" y="464278"/>
            <a:ext cx="4032250" cy="457200"/>
          </a:xfrm>
          <a:prstGeom prst="rect">
            <a:avLst/>
          </a:prstGeom>
          <a:solidFill>
            <a:srgbClr val="99CC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FFFF"/>
                </a:solidFill>
              </a:rPr>
              <a:t>Sensor and Logger Systems</a:t>
            </a:r>
            <a:endParaRPr lang="en-US" altLang="en-US" sz="2400" u="sng" dirty="0">
              <a:solidFill>
                <a:srgbClr val="FFFFFF"/>
              </a:solidFill>
            </a:endParaRPr>
          </a:p>
        </p:txBody>
      </p:sp>
      <p:sp>
        <p:nvSpPr>
          <p:cNvPr id="52229" name="Rectangl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705600" y="5562600"/>
            <a:ext cx="193675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solidFill>
                  <a:srgbClr val="0000FF"/>
                </a:solidFill>
              </a:rPr>
              <a:t>DS 22 (wl)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>
                <a:solidFill>
                  <a:srgbClr val="0000FF"/>
                </a:solidFill>
              </a:rPr>
              <a:t>DST22 (wl,t)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>
                <a:solidFill>
                  <a:srgbClr val="0000FF"/>
                </a:solidFill>
              </a:rPr>
              <a:t>MPS-PTEC (</a:t>
            </a:r>
            <a:r>
              <a:rPr lang="en-US" altLang="en-US" sz="1400">
                <a:solidFill>
                  <a:srgbClr val="0000FF"/>
                </a:solidFill>
              </a:rPr>
              <a:t>wl,t,ec)</a:t>
            </a:r>
            <a:endParaRPr lang="en-US" altLang="en-US" sz="1400" i="1">
              <a:solidFill>
                <a:srgbClr val="0000FF"/>
              </a:solidFill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352903" y="1987549"/>
            <a:ext cx="4981097" cy="2239593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de-DE" kern="0" dirty="0">
                <a:solidFill>
                  <a:srgbClr val="FFFFFF"/>
                </a:solidFill>
                <a:latin typeface="Arial"/>
              </a:rPr>
              <a:t>Extra slim data transmission system  </a:t>
            </a:r>
            <a:br>
              <a:rPr lang="de-DE" kern="0" dirty="0">
                <a:solidFill>
                  <a:srgbClr val="FFFFFF"/>
                </a:solidFill>
                <a:latin typeface="Arial"/>
              </a:rPr>
            </a:br>
            <a:r>
              <a:rPr lang="de-DE" kern="0" dirty="0">
                <a:solidFill>
                  <a:srgbClr val="FFFFFF"/>
                </a:solidFill>
                <a:latin typeface="Arial"/>
              </a:rPr>
              <a:t>for observation wells </a:t>
            </a:r>
            <a:r>
              <a:rPr lang="de-DE" kern="0" dirty="0" err="1">
                <a:solidFill>
                  <a:srgbClr val="FFFFFF"/>
                </a:solidFill>
                <a:latin typeface="Arial"/>
              </a:rPr>
              <a:t>of</a:t>
            </a:r>
            <a:r>
              <a:rPr lang="de-DE" kern="0" dirty="0">
                <a:solidFill>
                  <a:srgbClr val="FFFFFF"/>
                </a:solidFill>
                <a:latin typeface="Arial"/>
              </a:rPr>
              <a:t> </a:t>
            </a:r>
            <a:r>
              <a:rPr lang="de-DE" kern="0" dirty="0" smtClean="0">
                <a:solidFill>
                  <a:srgbClr val="FFFFFF"/>
                </a:solidFill>
                <a:latin typeface="Arial"/>
              </a:rPr>
              <a:t>1½ “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de-DE" kern="0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de-DE" kern="0" dirty="0">
                <a:solidFill>
                  <a:srgbClr val="FFFFFF"/>
                </a:solidFill>
                <a:latin typeface="Arial"/>
              </a:rPr>
              <a:t>Data transmission via GSM/GPRS network: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defRPr/>
            </a:pPr>
            <a:r>
              <a:rPr lang="de-DE" kern="0" dirty="0" smtClean="0">
                <a:solidFill>
                  <a:srgbClr val="FFFFFF"/>
                </a:solidFill>
                <a:latin typeface="Arial"/>
              </a:rPr>
              <a:t>- Data </a:t>
            </a:r>
            <a:r>
              <a:rPr lang="de-DE" kern="0" dirty="0">
                <a:solidFill>
                  <a:srgbClr val="FFFFFF"/>
                </a:solidFill>
                <a:latin typeface="Arial"/>
              </a:rPr>
              <a:t>push to FTP servers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defRPr/>
            </a:pPr>
            <a:r>
              <a:rPr lang="de-DE" kern="0" dirty="0" smtClean="0">
                <a:solidFill>
                  <a:srgbClr val="FFFFFF"/>
                </a:solidFill>
                <a:latin typeface="Arial"/>
              </a:rPr>
              <a:t>- SMS </a:t>
            </a:r>
            <a:r>
              <a:rPr lang="de-DE" kern="0" dirty="0">
                <a:solidFill>
                  <a:srgbClr val="FFFFFF"/>
                </a:solidFill>
                <a:latin typeface="Arial"/>
              </a:rPr>
              <a:t>data transmission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defRPr/>
            </a:pPr>
            <a:r>
              <a:rPr lang="de-DE" kern="0" dirty="0" smtClean="0">
                <a:solidFill>
                  <a:srgbClr val="FFFFFF"/>
                </a:solidFill>
                <a:latin typeface="Arial"/>
              </a:rPr>
              <a:t>- SMS Alarm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de-DE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232" name="Rectangle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91459" y="1163741"/>
            <a:ext cx="5916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FFFF00"/>
                </a:solidFill>
              </a:rPr>
              <a:t> </a:t>
            </a:r>
            <a:r>
              <a:rPr lang="en-US" altLang="en-US" sz="2000" dirty="0" err="1" smtClean="0">
                <a:solidFill>
                  <a:srgbClr val="FFFF00"/>
                </a:solidFill>
              </a:rPr>
              <a:t>SlimLogCom</a:t>
            </a:r>
            <a:endParaRPr lang="en-US" altLang="en-US" sz="2000" i="1" dirty="0">
              <a:solidFill>
                <a:srgbClr val="FFFF00"/>
              </a:solidFill>
            </a:endParaRPr>
          </a:p>
        </p:txBody>
      </p:sp>
      <p:pic>
        <p:nvPicPr>
          <p:cNvPr id="52233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28800"/>
            <a:ext cx="1447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186113"/>
            <a:ext cx="1435100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>
            <a:grpSpLocks/>
          </p:cNvGrpSpPr>
          <p:nvPr/>
        </p:nvGrpSpPr>
        <p:grpSpPr bwMode="auto">
          <a:xfrm>
            <a:off x="60325" y="4981575"/>
            <a:ext cx="5741988" cy="1857375"/>
            <a:chOff x="60363" y="4981574"/>
            <a:chExt cx="5741830" cy="1857376"/>
          </a:xfrm>
        </p:grpSpPr>
        <p:pic>
          <p:nvPicPr>
            <p:cNvPr id="52241" name="Picture 11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63" y="4981575"/>
              <a:ext cx="1806537" cy="18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2" name="Picture 1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27" y="5000624"/>
              <a:ext cx="1383999" cy="103822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2243" name="Picture 14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4981574"/>
              <a:ext cx="1373068" cy="18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4" name="Picture 15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525" y="4981575"/>
              <a:ext cx="2450547" cy="183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5" name="Picture 16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712" y="6082506"/>
              <a:ext cx="1008372" cy="75644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5854700" y="1689100"/>
            <a:ext cx="3048000" cy="5168900"/>
            <a:chOff x="5854700" y="1689100"/>
            <a:chExt cx="3048000" cy="5168900"/>
          </a:xfrm>
        </p:grpSpPr>
        <p:graphicFrame>
          <p:nvGraphicFramePr>
            <p:cNvPr id="52237" name="Object 2">
              <a:hlinkClick r:id="" action="ppaction://noaction"/>
            </p:cNvPr>
            <p:cNvGraphicFramePr>
              <a:graphicFrameLocks noChangeAspect="1"/>
            </p:cNvGraphicFramePr>
            <p:nvPr/>
          </p:nvGraphicFramePr>
          <p:xfrm>
            <a:off x="5854700" y="1689100"/>
            <a:ext cx="1816100" cy="5168900"/>
          </p:xfrm>
          <a:graphic>
            <a:graphicData uri="http://schemas.openxmlformats.org/presentationml/2006/ole">
              <p:oleObj spid="_x0000_s6169" name="CorelDRAW" r:id="rId13" imgW="1134360" imgH="3228120" progId="">
                <p:embed/>
              </p:oleObj>
            </a:graphicData>
          </a:graphic>
        </p:graphicFrame>
        <p:sp>
          <p:nvSpPr>
            <p:cNvPr id="52238" name="Rectangle 10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692900" y="5562600"/>
              <a:ext cx="1936750" cy="1077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solidFill>
                    <a:srgbClr val="0000FF"/>
                  </a:solidFill>
                </a:rPr>
                <a:t>DS 22 (wl)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solidFill>
                    <a:srgbClr val="0000FF"/>
                  </a:solidFill>
                </a:rPr>
                <a:t>DST22 (wl,t)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solidFill>
                    <a:srgbClr val="0000FF"/>
                  </a:solidFill>
                </a:rPr>
                <a:t>MPS-PTEC (</a:t>
              </a:r>
              <a:r>
                <a:rPr lang="en-US" altLang="en-US" sz="1400">
                  <a:solidFill>
                    <a:srgbClr val="0000FF"/>
                  </a:solidFill>
                </a:rPr>
                <a:t>wl,t,ec)</a:t>
              </a:r>
              <a:endParaRPr lang="en-US" altLang="en-US" sz="1400" i="1">
                <a:solidFill>
                  <a:srgbClr val="0000FF"/>
                </a:solidFill>
              </a:endParaRPr>
            </a:p>
          </p:txBody>
        </p:sp>
        <p:pic>
          <p:nvPicPr>
            <p:cNvPr id="52239" name="Picture 6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900" y="1828800"/>
              <a:ext cx="1447800" cy="120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7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900" y="3186113"/>
              <a:ext cx="1435100" cy="214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Grafik 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70940">
            <a:off x="4291646" y="1891684"/>
            <a:ext cx="1750491" cy="249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09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uppieren 1"/>
          <p:cNvGrpSpPr>
            <a:grpSpLocks/>
          </p:cNvGrpSpPr>
          <p:nvPr/>
        </p:nvGrpSpPr>
        <p:grpSpPr bwMode="auto">
          <a:xfrm>
            <a:off x="4419600" y="301625"/>
            <a:ext cx="3486150" cy="6099175"/>
            <a:chOff x="4977352" y="758705"/>
            <a:chExt cx="3485611" cy="6099295"/>
          </a:xfrm>
        </p:grpSpPr>
        <p:pic>
          <p:nvPicPr>
            <p:cNvPr id="46091" name="Grafik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352" y="758705"/>
              <a:ext cx="3160712" cy="54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2" name="Grafik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2238" y="4518025"/>
              <a:ext cx="1990725" cy="233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260027" y="1368909"/>
            <a:ext cx="5729287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5000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5000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Arial" panose="020B0604020202020204" pitchFamily="34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»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de-DE" altLang="de-DE" sz="2000" b="1" dirty="0" smtClean="0">
                <a:solidFill>
                  <a:srgbClr val="FFFF00"/>
                </a:solidFill>
                <a:latin typeface="+mn-lt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de-DE" altLang="de-DE" sz="20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de-DE" altLang="de-DE" sz="2000" b="1" dirty="0" err="1" smtClean="0">
                <a:solidFill>
                  <a:srgbClr val="FFFF00"/>
                </a:solidFill>
                <a:latin typeface="+mn-lt"/>
              </a:rPr>
              <a:t>LevelSense</a:t>
            </a:r>
            <a:r>
              <a:rPr lang="de-DE" altLang="de-DE" sz="2000" b="1" dirty="0" smtClean="0">
                <a:solidFill>
                  <a:srgbClr val="FFFF00"/>
                </a:solidFill>
                <a:latin typeface="+mn-lt"/>
              </a:rPr>
              <a:t> Encoder</a:t>
            </a:r>
            <a:r>
              <a:rPr lang="de-DE" altLang="de-DE" sz="2000" dirty="0" smtClean="0">
                <a:solidFill>
                  <a:srgbClr val="FFFF00"/>
                </a:solidFill>
                <a:latin typeface="+mn-lt"/>
              </a:rPr>
              <a:t> </a:t>
            </a:r>
            <a:endParaRPr lang="de-DE" altLang="de-DE" sz="2000" dirty="0">
              <a:solidFill>
                <a:srgbClr val="FFFF00"/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de-DE" altLang="de-DE" sz="2000" dirty="0" smtClean="0">
                <a:solidFill>
                  <a:schemeClr val="bg1"/>
                </a:solidFill>
                <a:latin typeface="+mn-lt"/>
              </a:rPr>
              <a:t> Outputs</a:t>
            </a:r>
            <a:r>
              <a:rPr lang="de-DE" altLang="de-DE" sz="2000" dirty="0">
                <a:solidFill>
                  <a:schemeClr val="bg1"/>
                </a:solidFill>
                <a:latin typeface="+mn-lt"/>
              </a:rPr>
              <a:t>:    </a:t>
            </a:r>
          </a:p>
          <a:p>
            <a:pPr marL="914400" lvl="2" indent="0">
              <a:lnSpc>
                <a:spcPts val="2800"/>
              </a:lnSpc>
              <a:buFontTx/>
              <a:buNone/>
              <a:defRPr/>
            </a:pPr>
            <a:r>
              <a:rPr lang="de-DE" altLang="de-DE" sz="1600" dirty="0" smtClean="0">
                <a:solidFill>
                  <a:schemeClr val="bg1"/>
                </a:solidFill>
              </a:rPr>
              <a:t>RS485, RS232</a:t>
            </a:r>
          </a:p>
          <a:p>
            <a:pPr marL="914400" lvl="2" indent="0">
              <a:lnSpc>
                <a:spcPts val="2800"/>
              </a:lnSpc>
              <a:buFontTx/>
              <a:buNone/>
              <a:defRPr/>
            </a:pPr>
            <a:r>
              <a:rPr lang="de-DE" altLang="de-DE" sz="1600" dirty="0" smtClean="0">
                <a:solidFill>
                  <a:schemeClr val="bg1"/>
                </a:solidFill>
              </a:rPr>
              <a:t>4-20mA</a:t>
            </a:r>
          </a:p>
          <a:p>
            <a:pPr marL="914400" lvl="2" indent="0">
              <a:lnSpc>
                <a:spcPts val="2800"/>
              </a:lnSpc>
              <a:buFontTx/>
              <a:buNone/>
              <a:defRPr/>
            </a:pPr>
            <a:r>
              <a:rPr lang="de-DE" altLang="de-DE" sz="1600" dirty="0" smtClean="0">
                <a:solidFill>
                  <a:schemeClr val="bg1"/>
                </a:solidFill>
              </a:rPr>
              <a:t>SDI-12 </a:t>
            </a:r>
          </a:p>
          <a:p>
            <a:pPr marL="914400" lvl="2" indent="0">
              <a:lnSpc>
                <a:spcPts val="2800"/>
              </a:lnSpc>
              <a:buFontTx/>
              <a:buNone/>
              <a:defRPr/>
            </a:pPr>
            <a:r>
              <a:rPr lang="de-DE" altLang="de-DE" sz="1600" dirty="0" smtClean="0">
                <a:solidFill>
                  <a:schemeClr val="bg1"/>
                </a:solidFill>
                <a:latin typeface="+mn-lt"/>
              </a:rPr>
              <a:t>Stand </a:t>
            </a:r>
            <a:r>
              <a:rPr lang="de-DE" altLang="de-DE" sz="1600" dirty="0" err="1">
                <a:solidFill>
                  <a:schemeClr val="bg1"/>
                </a:solidFill>
                <a:latin typeface="+mn-lt"/>
              </a:rPr>
              <a:t>alone</a:t>
            </a:r>
            <a:r>
              <a:rPr lang="de-DE" altLang="de-DE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  <a:latin typeface="+mn-lt"/>
              </a:rPr>
              <a:t>unit</a:t>
            </a:r>
            <a:r>
              <a:rPr lang="de-DE" altLang="de-DE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altLang="de-DE" sz="1600" dirty="0" smtClean="0">
                <a:solidFill>
                  <a:schemeClr val="bg1"/>
                </a:solidFill>
                <a:latin typeface="+mn-lt"/>
              </a:rPr>
              <a:t>(9 Volt </a:t>
            </a:r>
            <a:r>
              <a:rPr lang="de-DE" altLang="de-DE" sz="1600" dirty="0" err="1" smtClean="0">
                <a:solidFill>
                  <a:schemeClr val="bg1"/>
                </a:solidFill>
                <a:latin typeface="+mn-lt"/>
              </a:rPr>
              <a:t>battery</a:t>
            </a:r>
            <a:r>
              <a:rPr lang="de-DE" altLang="de-DE" sz="1600" dirty="0" smtClean="0">
                <a:solidFill>
                  <a:schemeClr val="bg1"/>
                </a:solidFill>
                <a:latin typeface="+mn-lt"/>
              </a:rPr>
              <a:t>)</a:t>
            </a:r>
            <a:endParaRPr lang="de-DE" altLang="de-DE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577308" y="5638800"/>
            <a:ext cx="2929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dirty="0" err="1" smtClean="0">
                <a:solidFill>
                  <a:srgbClr val="FFFF00"/>
                </a:solidFill>
                <a:latin typeface="+mn-lt"/>
              </a:rPr>
              <a:t>Combined</a:t>
            </a:r>
            <a:r>
              <a:rPr lang="de-DE" altLang="de-DE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+mn-lt"/>
              </a:rPr>
              <a:t>with</a:t>
            </a:r>
            <a:r>
              <a:rPr lang="de-DE" altLang="de-DE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+mn-lt"/>
              </a:rPr>
              <a:t>data</a:t>
            </a:r>
            <a:r>
              <a:rPr lang="de-DE" altLang="de-DE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+mn-lt"/>
              </a:rPr>
              <a:t>logger</a:t>
            </a:r>
            <a:endParaRPr lang="de-DE" altLang="de-DE" dirty="0" smtClean="0">
              <a:solidFill>
                <a:srgbClr val="FFFF00"/>
              </a:solidFill>
              <a:latin typeface="+mn-lt"/>
            </a:endParaRPr>
          </a:p>
          <a:p>
            <a:pPr algn="ctr">
              <a:defRPr/>
            </a:pPr>
            <a:r>
              <a:rPr lang="de-DE" altLang="de-DE" dirty="0" err="1" smtClean="0">
                <a:solidFill>
                  <a:srgbClr val="FFFF00"/>
                </a:solidFill>
                <a:latin typeface="+mn-lt"/>
              </a:rPr>
              <a:t>UniLog</a:t>
            </a:r>
            <a:r>
              <a:rPr lang="de-DE" altLang="de-DE" dirty="0" smtClean="0">
                <a:solidFill>
                  <a:srgbClr val="FFFF00"/>
                </a:solidFill>
                <a:latin typeface="+mn-lt"/>
              </a:rPr>
              <a:t>-Light ENC </a:t>
            </a:r>
            <a:endParaRPr lang="de-DE" altLang="de-DE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6085" name="Rectangl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81488" y="601663"/>
            <a:ext cx="3713163" cy="427037"/>
          </a:xfrm>
          <a:prstGeom prst="rect">
            <a:avLst/>
          </a:prstGeom>
          <a:solidFill>
            <a:srgbClr val="99CC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bg1"/>
                </a:solidFill>
              </a:rPr>
              <a:t>Sensor and Logger Systems</a:t>
            </a:r>
            <a:endParaRPr lang="en-US" altLang="en-US" sz="2200" u="sng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162800" y="5268913"/>
            <a:ext cx="17367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dirty="0" err="1">
                <a:solidFill>
                  <a:srgbClr val="FFFF00"/>
                </a:solidFill>
                <a:latin typeface="+mn-lt"/>
              </a:rPr>
              <a:t>Counterweight</a:t>
            </a:r>
            <a:endParaRPr lang="de-DE" altLang="de-DE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183313" y="6400800"/>
            <a:ext cx="90328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dirty="0" err="1">
                <a:solidFill>
                  <a:srgbClr val="FFFF00"/>
                </a:solidFill>
                <a:latin typeface="+mn-lt"/>
              </a:rPr>
              <a:t>Floater</a:t>
            </a:r>
            <a:endParaRPr lang="de-DE" altLang="de-DE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6090" name="Grafik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351" y="4401972"/>
            <a:ext cx="9429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38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57200" y="1243013"/>
            <a:ext cx="3713163" cy="427037"/>
          </a:xfrm>
          <a:prstGeom prst="rect">
            <a:avLst/>
          </a:prstGeom>
          <a:solidFill>
            <a:srgbClr val="99CC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>
                <a:solidFill>
                  <a:schemeClr val="bg1"/>
                </a:solidFill>
              </a:rPr>
              <a:t>Sensor and Logger Systems</a:t>
            </a:r>
            <a:endParaRPr lang="en-US" altLang="en-US" sz="2200" u="sng">
              <a:solidFill>
                <a:schemeClr val="bg1"/>
              </a:solidFill>
            </a:endParaRPr>
          </a:p>
        </p:txBody>
      </p:sp>
      <p:sp>
        <p:nvSpPr>
          <p:cNvPr id="475144" name="Rectangl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3400" y="2209800"/>
            <a:ext cx="3733800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defRPr/>
            </a:pPr>
            <a:r>
              <a:rPr lang="en-US" altLang="en-US" sz="2000" dirty="0" smtClean="0">
                <a:solidFill>
                  <a:schemeClr val="bg1"/>
                </a:solidFill>
              </a:rPr>
              <a:t>Contact free measurement</a:t>
            </a:r>
          </a:p>
          <a:p>
            <a:pPr marL="0" indent="0" eaLnBrk="1" hangingPunct="1">
              <a:spcBef>
                <a:spcPct val="50000"/>
              </a:spcBef>
              <a:defRPr/>
            </a:pPr>
            <a:r>
              <a:rPr lang="en-GB" altLang="en-US" sz="2000" dirty="0" smtClean="0">
                <a:solidFill>
                  <a:schemeClr val="bg1"/>
                </a:solidFill>
              </a:rPr>
              <a:t>Measurement not affected by environmental conditions </a:t>
            </a:r>
          </a:p>
          <a:p>
            <a:pPr marL="0" indent="0" eaLnBrk="1" hangingPunct="1">
              <a:spcBef>
                <a:spcPct val="50000"/>
              </a:spcBef>
              <a:defRPr/>
            </a:pPr>
            <a:endParaRPr lang="en-US" altLang="en-US" sz="20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sz="2000" dirty="0" smtClean="0">
                <a:solidFill>
                  <a:schemeClr val="bg1"/>
                </a:solidFill>
              </a:rPr>
              <a:t>Radar Sensor </a:t>
            </a:r>
            <a:br>
              <a:rPr lang="en-US" altLang="en-US" sz="2000" dirty="0" smtClean="0">
                <a:solidFill>
                  <a:schemeClr val="bg1"/>
                </a:solidFill>
              </a:rPr>
            </a:br>
            <a:r>
              <a:rPr lang="en-US" altLang="en-US" i="1" dirty="0" smtClean="0">
                <a:solidFill>
                  <a:schemeClr val="bg1"/>
                </a:solidFill>
              </a:rPr>
              <a:t>measurement of surface water level through runtime of an emitted radar sensor impulse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dirty="0" smtClean="0">
                <a:solidFill>
                  <a:schemeClr val="bg1"/>
                </a:solidFill>
              </a:rPr>
              <a:t>Measuring Ranges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i="1" dirty="0" smtClean="0">
                <a:solidFill>
                  <a:schemeClr val="bg1"/>
                </a:solidFill>
              </a:rPr>
              <a:t>0-15m – 0-70m</a:t>
            </a:r>
            <a:br>
              <a:rPr lang="en-US" altLang="en-US" i="1" dirty="0" smtClean="0">
                <a:solidFill>
                  <a:schemeClr val="bg1"/>
                </a:solidFill>
              </a:rPr>
            </a:br>
            <a:endParaRPr lang="en-US" altLang="en-US" i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endParaRPr lang="en-US" altLang="en-US" i="1" dirty="0" smtClean="0">
              <a:solidFill>
                <a:schemeClr val="bg1"/>
              </a:solidFill>
            </a:endParaRPr>
          </a:p>
        </p:txBody>
      </p:sp>
      <p:pic>
        <p:nvPicPr>
          <p:cNvPr id="48133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2138" y="860425"/>
            <a:ext cx="454025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Grafik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1988" y="3187700"/>
            <a:ext cx="5413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Grafik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52575"/>
            <a:ext cx="55403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5"/>
          <p:cNvSpPr txBox="1">
            <a:spLocks noChangeArrowheads="1"/>
          </p:cNvSpPr>
          <p:nvPr/>
        </p:nvSpPr>
        <p:spPr>
          <a:xfrm>
            <a:off x="4148138" y="2425700"/>
            <a:ext cx="1295400" cy="381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de-DE" altLang="de-DE" sz="1200" kern="0" dirty="0" err="1" smtClean="0">
                <a:solidFill>
                  <a:srgbClr val="FFFF00"/>
                </a:solidFill>
              </a:rPr>
              <a:t>SEBAPuls</a:t>
            </a:r>
            <a:r>
              <a:rPr lang="de-DE" altLang="de-DE" sz="1200" kern="0" dirty="0" smtClean="0">
                <a:solidFill>
                  <a:srgbClr val="FFFF00"/>
                </a:solidFill>
              </a:rPr>
              <a:t> 15</a:t>
            </a:r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>
          <a:xfrm>
            <a:off x="4800600" y="2895600"/>
            <a:ext cx="1295400" cy="381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de-DE" altLang="de-DE" sz="1200" kern="0" dirty="0" err="1" smtClean="0">
                <a:solidFill>
                  <a:srgbClr val="FFFF00"/>
                </a:solidFill>
              </a:rPr>
              <a:t>SEBAPuls</a:t>
            </a:r>
            <a:r>
              <a:rPr lang="de-DE" altLang="de-DE" sz="1200" kern="0" dirty="0" smtClean="0">
                <a:solidFill>
                  <a:srgbClr val="FFFF00"/>
                </a:solidFill>
              </a:rPr>
              <a:t> 20</a:t>
            </a: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>
          <a:xfrm>
            <a:off x="4171950" y="5181600"/>
            <a:ext cx="1295400" cy="381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de-DE" altLang="de-DE" sz="1200" kern="0" dirty="0" err="1" smtClean="0">
                <a:solidFill>
                  <a:srgbClr val="FFFF00"/>
                </a:solidFill>
              </a:rPr>
              <a:t>SEBAPuls</a:t>
            </a:r>
            <a:r>
              <a:rPr lang="de-DE" altLang="de-DE" sz="1200" kern="0" dirty="0" smtClean="0">
                <a:solidFill>
                  <a:srgbClr val="FFFF00"/>
                </a:solidFill>
              </a:rPr>
              <a:t> 30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endParaRPr lang="de-DE" altLang="de-DE" sz="1200" kern="0" dirty="0" smtClean="0">
              <a:solidFill>
                <a:schemeClr val="bg1"/>
              </a:solidFill>
            </a:endParaRPr>
          </a:p>
        </p:txBody>
      </p:sp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4922838" y="6400800"/>
            <a:ext cx="1295400" cy="381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de-DE" altLang="de-DE" sz="1200" kern="0" dirty="0" err="1" smtClean="0">
                <a:solidFill>
                  <a:srgbClr val="FFFF00"/>
                </a:solidFill>
              </a:rPr>
              <a:t>SEBAPuls</a:t>
            </a:r>
            <a:r>
              <a:rPr lang="de-DE" altLang="de-DE" sz="1200" kern="0" dirty="0" smtClean="0">
                <a:solidFill>
                  <a:srgbClr val="FFFF00"/>
                </a:solidFill>
              </a:rPr>
              <a:t> 70</a:t>
            </a:r>
          </a:p>
        </p:txBody>
      </p:sp>
      <p:pic>
        <p:nvPicPr>
          <p:cNvPr id="48140" name="Grafik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3325" y="3611563"/>
            <a:ext cx="1171575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10" descr="SEBAPuls_Radar_Application_01"/>
          <p:cNvPicPr>
            <a:picLocks noChangeAspect="1" noChangeArrowheads="1"/>
          </p:cNvPicPr>
          <p:nvPr/>
        </p:nvPicPr>
        <p:blipFill>
          <a:blip r:embed="rId8" cstate="email">
            <a:lum contrast="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82675"/>
            <a:ext cx="3217863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2" name="Oval 9"/>
          <p:cNvSpPr>
            <a:spLocks noChangeArrowheads="1"/>
          </p:cNvSpPr>
          <p:nvPr/>
        </p:nvSpPr>
        <p:spPr bwMode="auto">
          <a:xfrm>
            <a:off x="6553200" y="2894013"/>
            <a:ext cx="838200" cy="838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en-US"/>
          </a:p>
        </p:txBody>
      </p:sp>
      <p:grpSp>
        <p:nvGrpSpPr>
          <p:cNvPr id="48143" name="Group 14"/>
          <p:cNvGrpSpPr>
            <a:grpSpLocks/>
          </p:cNvGrpSpPr>
          <p:nvPr/>
        </p:nvGrpSpPr>
        <p:grpSpPr bwMode="auto">
          <a:xfrm>
            <a:off x="6629400" y="3960813"/>
            <a:ext cx="685800" cy="1239837"/>
            <a:chOff x="1824" y="2832"/>
            <a:chExt cx="432" cy="432"/>
          </a:xfrm>
        </p:grpSpPr>
        <p:sp>
          <p:nvSpPr>
            <p:cNvPr id="48144" name="Oval 11"/>
            <p:cNvSpPr>
              <a:spLocks noChangeArrowheads="1"/>
            </p:cNvSpPr>
            <p:nvPr/>
          </p:nvSpPr>
          <p:spPr bwMode="auto">
            <a:xfrm>
              <a:off x="1896" y="2832"/>
              <a:ext cx="288" cy="48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en-US"/>
            </a:p>
          </p:txBody>
        </p:sp>
        <p:sp>
          <p:nvSpPr>
            <p:cNvPr id="48145" name="Oval 12"/>
            <p:cNvSpPr>
              <a:spLocks noChangeArrowheads="1"/>
            </p:cNvSpPr>
            <p:nvPr/>
          </p:nvSpPr>
          <p:spPr bwMode="auto">
            <a:xfrm>
              <a:off x="1872" y="3024"/>
              <a:ext cx="336" cy="48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en-US"/>
            </a:p>
          </p:txBody>
        </p:sp>
        <p:sp>
          <p:nvSpPr>
            <p:cNvPr id="48146" name="Oval 13"/>
            <p:cNvSpPr>
              <a:spLocks noChangeArrowheads="1"/>
            </p:cNvSpPr>
            <p:nvPr/>
          </p:nvSpPr>
          <p:spPr bwMode="auto">
            <a:xfrm>
              <a:off x="1824" y="3208"/>
              <a:ext cx="432" cy="56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en-US"/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068964" y="1063049"/>
            <a:ext cx="6858000" cy="47319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490038" y="1274049"/>
            <a:ext cx="6858000" cy="43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287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11878" y="829459"/>
            <a:ext cx="7312025" cy="6191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de-DE" altLang="de-DE" sz="2400" kern="0" dirty="0" smtClean="0">
                <a:solidFill>
                  <a:schemeClr val="bg1">
                    <a:lumMod val="95000"/>
                  </a:schemeClr>
                </a:solidFill>
              </a:rPr>
              <a:t>Sensors </a:t>
            </a:r>
            <a:r>
              <a:rPr lang="de-DE" altLang="de-DE" sz="2400" kern="0" dirty="0" err="1" smtClean="0">
                <a:solidFill>
                  <a:schemeClr val="bg1">
                    <a:lumMod val="95000"/>
                  </a:schemeClr>
                </a:solidFill>
              </a:rPr>
              <a:t>for</a:t>
            </a:r>
            <a:r>
              <a:rPr lang="de-DE" altLang="de-DE" sz="2400" kern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altLang="de-DE" sz="2400" kern="0" dirty="0" err="1" smtClean="0">
                <a:solidFill>
                  <a:schemeClr val="bg1">
                    <a:lumMod val="95000"/>
                  </a:schemeClr>
                </a:solidFill>
              </a:rPr>
              <a:t>Meteorology</a:t>
            </a:r>
            <a:r>
              <a:rPr lang="de-DE" altLang="de-DE" sz="2400" kern="0" dirty="0" smtClean="0">
                <a:solidFill>
                  <a:schemeClr val="bg1">
                    <a:lumMod val="95000"/>
                  </a:schemeClr>
                </a:solidFill>
              </a:rPr>
              <a:t>  (</a:t>
            </a:r>
            <a:r>
              <a:rPr lang="de-DE" altLang="de-DE" sz="2400" kern="0" dirty="0" err="1" smtClean="0">
                <a:solidFill>
                  <a:schemeClr val="bg1">
                    <a:lumMod val="95000"/>
                  </a:schemeClr>
                </a:solidFill>
              </a:rPr>
              <a:t>Precipitation</a:t>
            </a:r>
            <a:r>
              <a:rPr lang="de-DE" altLang="de-DE" sz="2400" kern="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pPr eaLnBrk="1" hangingPunct="1">
              <a:buFontTx/>
              <a:buChar char="-"/>
              <a:defRPr/>
            </a:pPr>
            <a:endParaRPr lang="de-DE" altLang="de-DE" sz="2400" kern="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endParaRPr lang="de-DE" altLang="de-DE" sz="2400" kern="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endParaRPr lang="de-DE" altLang="de-DE" sz="2400" kern="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09600" y="1574800"/>
            <a:ext cx="8020050" cy="6572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de-DE" altLang="de-DE" sz="2400" kern="0" dirty="0" smtClean="0">
                <a:solidFill>
                  <a:schemeClr val="bg1">
                    <a:lumMod val="95000"/>
                  </a:schemeClr>
                </a:solidFill>
              </a:rPr>
              <a:t>Rain </a:t>
            </a:r>
            <a:r>
              <a:rPr lang="de-DE" altLang="de-DE" sz="2400" kern="0" dirty="0" err="1" smtClean="0">
                <a:solidFill>
                  <a:schemeClr val="bg1">
                    <a:lumMod val="95000"/>
                  </a:schemeClr>
                </a:solidFill>
              </a:rPr>
              <a:t>Gauges</a:t>
            </a:r>
            <a:r>
              <a:rPr lang="de-DE" altLang="de-DE" sz="2400" kern="0" dirty="0" smtClean="0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de-DE" altLang="de-DE" sz="2400" kern="0" dirty="0" err="1" smtClean="0">
                <a:solidFill>
                  <a:schemeClr val="bg1">
                    <a:lumMod val="95000"/>
                  </a:schemeClr>
                </a:solidFill>
              </a:rPr>
              <a:t>Tipping</a:t>
            </a:r>
            <a:r>
              <a:rPr lang="de-DE" altLang="de-DE" sz="2400" kern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altLang="de-DE" sz="2400" kern="0" dirty="0" err="1" smtClean="0">
                <a:solidFill>
                  <a:schemeClr val="bg1">
                    <a:lumMod val="95000"/>
                  </a:schemeClr>
                </a:solidFill>
              </a:rPr>
              <a:t>Bucket</a:t>
            </a:r>
            <a:r>
              <a:rPr lang="de-DE" altLang="de-DE" sz="2400" kern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altLang="de-DE" sz="2400" kern="0" dirty="0" err="1" smtClean="0">
                <a:solidFill>
                  <a:schemeClr val="bg1">
                    <a:lumMod val="95000"/>
                  </a:schemeClr>
                </a:solidFill>
              </a:rPr>
              <a:t>and</a:t>
            </a:r>
            <a:r>
              <a:rPr lang="de-DE" altLang="de-DE" sz="2400" kern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altLang="de-DE" sz="2400" kern="0" dirty="0" err="1" smtClean="0">
                <a:solidFill>
                  <a:schemeClr val="bg1">
                    <a:lumMod val="95000"/>
                  </a:schemeClr>
                </a:solidFill>
              </a:rPr>
              <a:t>Weighing</a:t>
            </a:r>
            <a:r>
              <a:rPr lang="de-DE" altLang="de-DE" sz="2400" kern="0" dirty="0" smtClean="0">
                <a:solidFill>
                  <a:schemeClr val="bg1">
                    <a:lumMod val="95000"/>
                  </a:schemeClr>
                </a:solidFill>
              </a:rPr>
              <a:t> Systems)</a:t>
            </a:r>
          </a:p>
        </p:txBody>
      </p:sp>
      <p:sp>
        <p:nvSpPr>
          <p:cNvPr id="47108" name="Rectangle 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36563" y="233363"/>
            <a:ext cx="4032250" cy="457200"/>
          </a:xfrm>
          <a:prstGeom prst="rect">
            <a:avLst/>
          </a:prstGeom>
          <a:solidFill>
            <a:srgbClr val="99CC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Sensor and Logger Systems</a:t>
            </a:r>
            <a:endParaRPr lang="en-US" altLang="en-US" sz="2400" u="sng">
              <a:solidFill>
                <a:schemeClr val="bg1"/>
              </a:solidFill>
            </a:endParaRPr>
          </a:p>
        </p:txBody>
      </p:sp>
      <p:pic>
        <p:nvPicPr>
          <p:cNvPr id="47109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014663"/>
            <a:ext cx="1577975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888" y="4075113"/>
            <a:ext cx="357028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Grafi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9937" y="2574131"/>
            <a:ext cx="3025775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Grafik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8" y="3703638"/>
            <a:ext cx="1550987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5"/>
          <p:cNvSpPr txBox="1">
            <a:spLocks noChangeArrowheads="1"/>
          </p:cNvSpPr>
          <p:nvPr/>
        </p:nvSpPr>
        <p:spPr>
          <a:xfrm>
            <a:off x="1371600" y="6130925"/>
            <a:ext cx="2930525" cy="381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de-DE" altLang="de-DE" sz="1200" kern="0" dirty="0" err="1" smtClean="0">
                <a:solidFill>
                  <a:schemeClr val="bg1"/>
                </a:solidFill>
              </a:rPr>
              <a:t>Tipping</a:t>
            </a:r>
            <a:r>
              <a:rPr lang="de-DE" altLang="de-DE" sz="1200" kern="0" dirty="0" smtClean="0">
                <a:solidFill>
                  <a:schemeClr val="bg1"/>
                </a:solidFill>
              </a:rPr>
              <a:t> </a:t>
            </a:r>
            <a:r>
              <a:rPr lang="de-DE" altLang="de-DE" sz="1200" kern="0" dirty="0" err="1" smtClean="0">
                <a:solidFill>
                  <a:schemeClr val="bg1"/>
                </a:solidFill>
              </a:rPr>
              <a:t>Bucket</a:t>
            </a:r>
            <a:r>
              <a:rPr lang="de-DE" altLang="de-DE" sz="1200" kern="0" dirty="0" smtClean="0">
                <a:solidFill>
                  <a:schemeClr val="bg1"/>
                </a:solidFill>
              </a:rPr>
              <a:t> System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endParaRPr lang="de-DE" altLang="de-DE" sz="1200" kern="0" dirty="0" smtClean="0">
              <a:solidFill>
                <a:schemeClr val="bg1"/>
              </a:solidFill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>
          <a:xfrm>
            <a:off x="4384675" y="6175375"/>
            <a:ext cx="2930525" cy="381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de-DE" altLang="de-DE" sz="1200" kern="0" dirty="0" smtClean="0">
                <a:solidFill>
                  <a:schemeClr val="bg1"/>
                </a:solidFill>
              </a:rPr>
              <a:t>Rain Gauge TRW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endParaRPr lang="de-DE" altLang="de-DE" sz="1200" kern="0" dirty="0" smtClean="0">
              <a:solidFill>
                <a:schemeClr val="bg1"/>
              </a:solidFill>
            </a:endParaRP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>
          <a:xfrm>
            <a:off x="6080125" y="5753100"/>
            <a:ext cx="2930525" cy="7572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buFontTx/>
              <a:buNone/>
              <a:defRPr/>
            </a:pPr>
            <a:r>
              <a:rPr lang="de-DE" altLang="de-DE" sz="1200" kern="0" dirty="0" err="1" smtClean="0">
                <a:solidFill>
                  <a:schemeClr val="bg1"/>
                </a:solidFill>
              </a:rPr>
              <a:t>Telemetric</a:t>
            </a:r>
            <a:r>
              <a:rPr lang="de-DE" altLang="de-DE" sz="1200" kern="0" dirty="0" smtClean="0">
                <a:solidFill>
                  <a:schemeClr val="bg1"/>
                </a:solidFill>
              </a:rPr>
              <a:t> Rain Gauge RG100</a:t>
            </a:r>
          </a:p>
          <a:p>
            <a:pPr marL="0" indent="0" algn="ctr" eaLnBrk="1" hangingPunct="1">
              <a:lnSpc>
                <a:spcPct val="150000"/>
              </a:lnSpc>
              <a:buFontTx/>
              <a:buNone/>
              <a:defRPr/>
            </a:pPr>
            <a:r>
              <a:rPr lang="de-DE" altLang="de-DE" sz="1200" kern="0" dirty="0" err="1">
                <a:solidFill>
                  <a:schemeClr val="bg1"/>
                </a:solidFill>
              </a:rPr>
              <a:t>w</a:t>
            </a:r>
            <a:r>
              <a:rPr lang="de-DE" altLang="de-DE" sz="1200" kern="0" dirty="0" err="1" smtClean="0">
                <a:solidFill>
                  <a:schemeClr val="bg1"/>
                </a:solidFill>
              </a:rPr>
              <a:t>ith</a:t>
            </a:r>
            <a:r>
              <a:rPr lang="de-DE" altLang="de-DE" sz="1200" kern="0" dirty="0" smtClean="0">
                <a:solidFill>
                  <a:schemeClr val="bg1"/>
                </a:solidFill>
              </a:rPr>
              <a:t> IRIDIUM-</a:t>
            </a:r>
            <a:r>
              <a:rPr lang="de-DE" altLang="de-DE" sz="1200" kern="0" dirty="0" err="1" smtClean="0">
                <a:solidFill>
                  <a:schemeClr val="bg1"/>
                </a:solidFill>
              </a:rPr>
              <a:t>Satellite</a:t>
            </a:r>
            <a:r>
              <a:rPr lang="de-DE" altLang="de-DE" sz="1200" kern="0" dirty="0" smtClean="0">
                <a:solidFill>
                  <a:schemeClr val="bg1"/>
                </a:solidFill>
              </a:rPr>
              <a:t> </a:t>
            </a:r>
          </a:p>
          <a:p>
            <a:pPr marL="0" indent="0" algn="ctr" eaLnBrk="1" hangingPunct="1">
              <a:lnSpc>
                <a:spcPct val="150000"/>
              </a:lnSpc>
              <a:buFontTx/>
              <a:buNone/>
              <a:defRPr/>
            </a:pPr>
            <a:r>
              <a:rPr lang="de-DE" altLang="de-DE" sz="1200" kern="0" dirty="0" smtClean="0">
                <a:solidFill>
                  <a:schemeClr val="bg1"/>
                </a:solidFill>
              </a:rPr>
              <a:t>Transmission</a:t>
            </a:r>
          </a:p>
          <a:p>
            <a:pPr marL="0" indent="0" algn="ctr" eaLnBrk="1" hangingPunct="1">
              <a:lnSpc>
                <a:spcPct val="150000"/>
              </a:lnSpc>
              <a:buFontTx/>
              <a:buNone/>
              <a:defRPr/>
            </a:pPr>
            <a:endParaRPr lang="de-DE" altLang="de-DE" sz="1200" kern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9155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1"/>
            <a:ext cx="9157447" cy="69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5348" y="3949367"/>
            <a:ext cx="2732088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600200" y="217605"/>
            <a:ext cx="6295313" cy="461665"/>
          </a:xfrm>
          <a:prstGeom prst="rect">
            <a:avLst/>
          </a:prstGeom>
          <a:solidFill>
            <a:srgbClr val="99CC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FFFF"/>
                </a:solidFill>
              </a:rPr>
              <a:t>Sensor and Logger </a:t>
            </a:r>
            <a:r>
              <a:rPr lang="en-US" altLang="en-US" sz="2400" dirty="0" smtClean="0">
                <a:solidFill>
                  <a:srgbClr val="FFFFFF"/>
                </a:solidFill>
              </a:rPr>
              <a:t>Systems for Meteorology</a:t>
            </a:r>
            <a:endParaRPr lang="en-US" altLang="en-US" sz="2400" u="sng" dirty="0">
              <a:solidFill>
                <a:srgbClr val="FFFFFF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3" y="-38100"/>
            <a:ext cx="9144000" cy="6858000"/>
          </a:xfrm>
          <a:prstGeom prst="rect">
            <a:avLst/>
          </a:prstGeom>
        </p:spPr>
      </p:pic>
      <p:pic>
        <p:nvPicPr>
          <p:cNvPr id="1026" name="Picture 2" descr="http://img.directindustry.com/images_di/photo-g/63216-1011857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3452" y="37385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36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675</Words>
  <Application>Microsoft Office PowerPoint</Application>
  <PresentationFormat>On-screen Show (4:3)</PresentationFormat>
  <Paragraphs>185</Paragraphs>
  <Slides>14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Default Design</vt:lpstr>
      <vt:lpstr>2_Default Design</vt:lpstr>
      <vt:lpstr>1_Default Design</vt:lpstr>
      <vt:lpstr>CorelDRAW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 </vt:lpstr>
      <vt:lpstr>PS-Light-2  Bubbler System</vt:lpstr>
      <vt:lpstr>Slide 11</vt:lpstr>
      <vt:lpstr>DischargeKeeper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SEBA Hydrometrie Arabian Peninsula</dc:title>
  <dc:subject>Arabian Peninsula</dc:subject>
  <dc:creator>Dipl.-Geol. K. Vogel</dc:creator>
  <cp:lastModifiedBy>akbansal</cp:lastModifiedBy>
  <cp:revision>2577</cp:revision>
  <cp:lastPrinted>2016-09-19T11:08:51Z</cp:lastPrinted>
  <dcterms:created xsi:type="dcterms:W3CDTF">2004-12-18T12:00:57Z</dcterms:created>
  <dcterms:modified xsi:type="dcterms:W3CDTF">2016-11-16T10:15:48Z</dcterms:modified>
</cp:coreProperties>
</file>